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6"/>
  </p:sldMasterIdLst>
  <p:notesMasterIdLst>
    <p:notesMasterId r:id="rId28"/>
  </p:notesMasterIdLst>
  <p:sldIdLst>
    <p:sldId id="256" r:id="rId7"/>
    <p:sldId id="257" r:id="rId8"/>
    <p:sldId id="259" r:id="rId9"/>
    <p:sldId id="270" r:id="rId10"/>
    <p:sldId id="304" r:id="rId11"/>
    <p:sldId id="258" r:id="rId12"/>
    <p:sldId id="260" r:id="rId13"/>
    <p:sldId id="305" r:id="rId14"/>
    <p:sldId id="306" r:id="rId15"/>
    <p:sldId id="307" r:id="rId16"/>
    <p:sldId id="308" r:id="rId17"/>
    <p:sldId id="309" r:id="rId18"/>
    <p:sldId id="310" r:id="rId19"/>
    <p:sldId id="311" r:id="rId20"/>
    <p:sldId id="261" r:id="rId21"/>
    <p:sldId id="312" r:id="rId22"/>
    <p:sldId id="313" r:id="rId23"/>
    <p:sldId id="314" r:id="rId24"/>
    <p:sldId id="315" r:id="rId25"/>
    <p:sldId id="316" r:id="rId26"/>
    <p:sldId id="317"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KOU1XPb2p0YovcpSkzr/cUuePB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C8679-50DA-7E9B-CCCF-DC6E7431485C}" name="Pedneault, Louise (BAC/LAC)" initials="LP" userId="S::louise.pedneault@bac-lac.gc.ca::3e0cef42-15d3-411f-a3ea-dfc8ae9c2967" providerId="AD"/>
  <p188:author id="{4D0000F9-D58B-3EA4-DFE3-44F423A92A11}" name="Morin, Carolan (BAC/LAC) (elle-la / she-her)" initials="CM" userId="S::carolan.morin@bac-lac.gc.ca::2c938409-cbea-4f1d-9250-90d0c8e188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22398"/>
    <a:srgbClr val="8E5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13461-E082-4A97-A669-8C323AE1A23E}" v="239" dt="2025-01-16T16:12:15.45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27" autoAdjust="0"/>
  </p:normalViewPr>
  <p:slideViewPr>
    <p:cSldViewPr snapToGrid="0">
      <p:cViewPr varScale="1">
        <p:scale>
          <a:sx n="72" d="100"/>
          <a:sy n="72" d="100"/>
        </p:scale>
        <p:origin x="99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8"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60"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56"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Lancez </a:t>
            </a:r>
            <a:r>
              <a:rPr lang="fr-CA" dirty="0"/>
              <a:t>le diaporama.</a:t>
            </a:r>
          </a:p>
          <a:p>
            <a:pPr marL="0" lvl="0" indent="0" algn="l" rtl="0">
              <a:spcBef>
                <a:spcPts val="0"/>
              </a:spcBef>
              <a:spcAft>
                <a:spcPts val="0"/>
              </a:spcAft>
              <a:buNone/>
            </a:pPr>
            <a:endParaRPr lang="fr-CA" dirty="0"/>
          </a:p>
          <a:p>
            <a:pPr marL="0" lvl="0" indent="0" algn="l" rtl="0">
              <a:spcBef>
                <a:spcPts val="0"/>
              </a:spcBef>
              <a:spcAft>
                <a:spcPts val="0"/>
              </a:spcAft>
              <a:buNone/>
            </a:pPr>
            <a:r>
              <a:rPr lang="fr-CA" dirty="0"/>
              <a:t>Sur les diapositives, cliquez sur le bouton « Réponse » et celle-ci s’affichera à l’écran.</a:t>
            </a:r>
            <a:endParaRPr dirty="0"/>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Vrai</a:t>
            </a:r>
            <a:endParaRPr dirty="0"/>
          </a:p>
        </p:txBody>
      </p:sp>
      <p:sp>
        <p:nvSpPr>
          <p:cNvPr id="159" name="Google Shape;15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09345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Faux</a:t>
            </a:r>
            <a:endParaRPr dirty="0"/>
          </a:p>
        </p:txBody>
      </p:sp>
      <p:sp>
        <p:nvSpPr>
          <p:cNvPr id="175" name="Google Shape;1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84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Réponse : B</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10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Faux</a:t>
            </a:r>
            <a:endParaRPr dirty="0"/>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34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D</a:t>
            </a:r>
            <a:endParaRPr dirty="0"/>
          </a:p>
        </p:txBody>
      </p:sp>
      <p:sp>
        <p:nvSpPr>
          <p:cNvPr id="159" name="Google Shape;15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6833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Vrai</a:t>
            </a:r>
            <a:endParaRPr dirty="0"/>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Réponse : D</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466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B</a:t>
            </a:r>
            <a:endParaRPr dirty="0"/>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345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B</a:t>
            </a:r>
            <a:endParaRPr dirty="0"/>
          </a:p>
        </p:txBody>
      </p:sp>
      <p:sp>
        <p:nvSpPr>
          <p:cNvPr id="159" name="Google Shape;15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33807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70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Vrai</a:t>
            </a:r>
            <a:endParaRPr dirty="0"/>
          </a:p>
        </p:txBody>
      </p:sp>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Réponses : </a:t>
            </a:r>
          </a:p>
          <a:p>
            <a:r>
              <a:rPr lang="fr-CA" dirty="0" err="1"/>
              <a:t>Tuktuk</a:t>
            </a:r>
            <a:r>
              <a:rPr lang="fr-CA" dirty="0"/>
              <a:t> = caribou</a:t>
            </a:r>
          </a:p>
          <a:p>
            <a:r>
              <a:rPr lang="fr-CA" dirty="0" err="1"/>
              <a:t>Nanuq</a:t>
            </a:r>
            <a:r>
              <a:rPr lang="fr-CA" dirty="0"/>
              <a:t> = ours polaire</a:t>
            </a:r>
          </a:p>
          <a:p>
            <a:r>
              <a:rPr lang="fr-CA" dirty="0" err="1"/>
              <a:t>Illu</a:t>
            </a:r>
            <a:r>
              <a:rPr lang="fr-CA" dirty="0"/>
              <a:t> = iglou</a:t>
            </a:r>
          </a:p>
          <a:p>
            <a:r>
              <a:rPr lang="fr-CA" dirty="0" err="1"/>
              <a:t>Ukalik</a:t>
            </a:r>
            <a:r>
              <a:rPr lang="fr-CA" dirty="0"/>
              <a:t> = lièvre arctique</a:t>
            </a:r>
          </a:p>
          <a:p>
            <a:endParaRPr lang="fr-CA" dirty="0"/>
          </a:p>
          <a:p>
            <a:endParaRPr lang="fr-CA"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128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B</a:t>
            </a:r>
            <a:endParaRPr dirty="0"/>
          </a:p>
        </p:txBody>
      </p:sp>
      <p:sp>
        <p:nvSpPr>
          <p:cNvPr id="166" name="Google Shape;1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5</a:t>
            </a:r>
            <a:endParaRPr dirty="0"/>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Réponse : D</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84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C</a:t>
            </a:r>
            <a:endParaRPr dirty="0"/>
          </a:p>
        </p:txBody>
      </p:sp>
      <p:sp>
        <p:nvSpPr>
          <p:cNvPr id="159" name="Google Shape;15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Vrai</a:t>
            </a:r>
            <a:endParaRPr dirty="0"/>
          </a:p>
        </p:txBody>
      </p:sp>
      <p:sp>
        <p:nvSpPr>
          <p:cNvPr id="175" name="Google Shape;1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Réponse: A</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717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Réponse : B</a:t>
            </a:r>
            <a:endParaRPr dirty="0"/>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810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Partners - Blank">
  <p:cSld name="Title - Partners - Blank">
    <p:spTree>
      <p:nvGrpSpPr>
        <p:cNvPr id="1" name="Shape 13"/>
        <p:cNvGrpSpPr/>
        <p:nvPr/>
      </p:nvGrpSpPr>
      <p:grpSpPr>
        <a:xfrm>
          <a:off x="0" y="0"/>
          <a:ext cx="0" cy="0"/>
          <a:chOff x="0" y="0"/>
          <a:chExt cx="0" cy="0"/>
        </a:xfrm>
      </p:grpSpPr>
      <p:sp>
        <p:nvSpPr>
          <p:cNvPr id="14" name="Google Shape;14;p49"/>
          <p:cNvSpPr txBox="1">
            <a:spLocks noGrp="1"/>
          </p:cNvSpPr>
          <p:nvPr>
            <p:ph type="title"/>
          </p:nvPr>
        </p:nvSpPr>
        <p:spPr>
          <a:xfrm>
            <a:off x="527049" y="2303706"/>
            <a:ext cx="10852151"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49"/>
          <p:cNvSpPr txBox="1">
            <a:spLocks noGrp="1"/>
          </p:cNvSpPr>
          <p:nvPr>
            <p:ph type="body" idx="1"/>
          </p:nvPr>
        </p:nvSpPr>
        <p:spPr>
          <a:xfrm>
            <a:off x="527049" y="3598206"/>
            <a:ext cx="10852151"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a:solidFill>
                  <a:srgbClr val="595959"/>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7" name="Google Shape;17;p49" descr="TDSRC_Logo_couleur_FR.jpg"/>
          <p:cNvPicPr preferRelativeResize="0"/>
          <p:nvPr/>
        </p:nvPicPr>
        <p:blipFill rotWithShape="1">
          <a:blip r:embed="rId2">
            <a:alphaModFix/>
          </a:blip>
          <a:srcRect/>
          <a:stretch/>
        </p:blipFill>
        <p:spPr>
          <a:xfrm>
            <a:off x="0" y="0"/>
            <a:ext cx="2024724" cy="177026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Partners - Pink">
  <p:cSld name="Title - Partners - Pink">
    <p:spTree>
      <p:nvGrpSpPr>
        <p:cNvPr id="1" name="Shape 80"/>
        <p:cNvGrpSpPr/>
        <p:nvPr/>
      </p:nvGrpSpPr>
      <p:grpSpPr>
        <a:xfrm>
          <a:off x="0" y="0"/>
          <a:ext cx="0" cy="0"/>
          <a:chOff x="0" y="0"/>
          <a:chExt cx="0" cy="0"/>
        </a:xfrm>
      </p:grpSpPr>
      <p:sp>
        <p:nvSpPr>
          <p:cNvPr id="81" name="Google Shape;81;p58"/>
          <p:cNvSpPr/>
          <p:nvPr/>
        </p:nvSpPr>
        <p:spPr>
          <a:xfrm rot="10800000" flipH="1">
            <a:off x="-1" y="2289189"/>
            <a:ext cx="11596914" cy="22313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 name="Google Shape;82;p58"/>
          <p:cNvSpPr txBox="1">
            <a:spLocks noGrp="1"/>
          </p:cNvSpPr>
          <p:nvPr>
            <p:ph type="title"/>
          </p:nvPr>
        </p:nvSpPr>
        <p:spPr>
          <a:xfrm>
            <a:off x="527049" y="2303706"/>
            <a:ext cx="10852151"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8"/>
          <p:cNvSpPr txBox="1">
            <a:spLocks noGrp="1"/>
          </p:cNvSpPr>
          <p:nvPr>
            <p:ph type="body" idx="1"/>
          </p:nvPr>
        </p:nvSpPr>
        <p:spPr>
          <a:xfrm>
            <a:off x="527049" y="3598206"/>
            <a:ext cx="10852151"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84" name="Google Shape;84;p58" descr="TDSRC_Logo_couleur_FR.jpg"/>
          <p:cNvPicPr preferRelativeResize="0"/>
          <p:nvPr/>
        </p:nvPicPr>
        <p:blipFill rotWithShape="1">
          <a:blip r:embed="rId2">
            <a:alphaModFix/>
          </a:blip>
          <a:srcRect/>
          <a:stretch/>
        </p:blipFill>
        <p:spPr>
          <a:xfrm>
            <a:off x="10167276" y="9141"/>
            <a:ext cx="2024724" cy="1770269"/>
          </a:xfrm>
          <a:prstGeom prst="rect">
            <a:avLst/>
          </a:prstGeom>
          <a:noFill/>
          <a:ln>
            <a:noFill/>
          </a:ln>
        </p:spPr>
      </p:pic>
      <p:pic>
        <p:nvPicPr>
          <p:cNvPr id="85" name="Google Shape;85;p58"/>
          <p:cNvPicPr preferRelativeResize="0"/>
          <p:nvPr/>
        </p:nvPicPr>
        <p:blipFill rotWithShape="1">
          <a:blip r:embed="rId3">
            <a:alphaModFix/>
          </a:blip>
          <a:srcRect/>
          <a:stretch/>
        </p:blipFill>
        <p:spPr>
          <a:xfrm>
            <a:off x="0" y="0"/>
            <a:ext cx="2003812" cy="1751986"/>
          </a:xfrm>
          <a:prstGeom prst="rect">
            <a:avLst/>
          </a:prstGeom>
          <a:noFill/>
          <a:ln>
            <a:noFill/>
          </a:ln>
        </p:spPr>
      </p:pic>
      <p:pic>
        <p:nvPicPr>
          <p:cNvPr id="86" name="Google Shape;86;p58"/>
          <p:cNvPicPr preferRelativeResize="0"/>
          <p:nvPr/>
        </p:nvPicPr>
        <p:blipFill rotWithShape="1">
          <a:blip r:embed="rId4">
            <a:alphaModFix/>
          </a:blip>
          <a:srcRect/>
          <a:stretch/>
        </p:blipFill>
        <p:spPr>
          <a:xfrm>
            <a:off x="6477000" y="5486400"/>
            <a:ext cx="5168900" cy="11145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Pink">
  <p:cSld name="Title - Pink">
    <p:spTree>
      <p:nvGrpSpPr>
        <p:cNvPr id="1" name="Shape 87"/>
        <p:cNvGrpSpPr/>
        <p:nvPr/>
      </p:nvGrpSpPr>
      <p:grpSpPr>
        <a:xfrm>
          <a:off x="0" y="0"/>
          <a:ext cx="0" cy="0"/>
          <a:chOff x="0" y="0"/>
          <a:chExt cx="0" cy="0"/>
        </a:xfrm>
      </p:grpSpPr>
      <p:sp>
        <p:nvSpPr>
          <p:cNvPr id="88" name="Google Shape;88;p59"/>
          <p:cNvSpPr/>
          <p:nvPr/>
        </p:nvSpPr>
        <p:spPr>
          <a:xfrm rot="10800000" flipH="1">
            <a:off x="-1" y="2289189"/>
            <a:ext cx="11596914" cy="22313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Google Shape;89;p59"/>
          <p:cNvSpPr txBox="1">
            <a:spLocks noGrp="1"/>
          </p:cNvSpPr>
          <p:nvPr>
            <p:ph type="title"/>
          </p:nvPr>
        </p:nvSpPr>
        <p:spPr>
          <a:xfrm>
            <a:off x="527049" y="2303706"/>
            <a:ext cx="10852151"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9"/>
          <p:cNvSpPr txBox="1">
            <a:spLocks noGrp="1"/>
          </p:cNvSpPr>
          <p:nvPr>
            <p:ph type="body" idx="1"/>
          </p:nvPr>
        </p:nvSpPr>
        <p:spPr>
          <a:xfrm>
            <a:off x="527049" y="3598206"/>
            <a:ext cx="10852151"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91" name="Google Shape;91;p59" descr="TDSRC_Logo_couleur_FR.jpg"/>
          <p:cNvPicPr preferRelativeResize="0"/>
          <p:nvPr/>
        </p:nvPicPr>
        <p:blipFill rotWithShape="1">
          <a:blip r:embed="rId2">
            <a:alphaModFix/>
          </a:blip>
          <a:srcRect/>
          <a:stretch/>
        </p:blipFill>
        <p:spPr>
          <a:xfrm>
            <a:off x="10167276" y="9141"/>
            <a:ext cx="2024724" cy="1770269"/>
          </a:xfrm>
          <a:prstGeom prst="rect">
            <a:avLst/>
          </a:prstGeom>
          <a:noFill/>
          <a:ln>
            <a:noFill/>
          </a:ln>
        </p:spPr>
      </p:pic>
      <p:pic>
        <p:nvPicPr>
          <p:cNvPr id="92" name="Google Shape;92;p59"/>
          <p:cNvPicPr preferRelativeResize="0"/>
          <p:nvPr/>
        </p:nvPicPr>
        <p:blipFill rotWithShape="1">
          <a:blip r:embed="rId3">
            <a:alphaModFix/>
          </a:blip>
          <a:srcRect/>
          <a:stretch/>
        </p:blipFill>
        <p:spPr>
          <a:xfrm>
            <a:off x="0" y="0"/>
            <a:ext cx="2003812" cy="17519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Partners - Purple">
  <p:cSld name="Title - Partners - Purple">
    <p:spTree>
      <p:nvGrpSpPr>
        <p:cNvPr id="1" name="Shape 93"/>
        <p:cNvGrpSpPr/>
        <p:nvPr/>
      </p:nvGrpSpPr>
      <p:grpSpPr>
        <a:xfrm>
          <a:off x="0" y="0"/>
          <a:ext cx="0" cy="0"/>
          <a:chOff x="0" y="0"/>
          <a:chExt cx="0" cy="0"/>
        </a:xfrm>
      </p:grpSpPr>
      <p:sp>
        <p:nvSpPr>
          <p:cNvPr id="94" name="Google Shape;94;p60"/>
          <p:cNvSpPr/>
          <p:nvPr/>
        </p:nvSpPr>
        <p:spPr>
          <a:xfrm rot="10800000" flipH="1">
            <a:off x="-1" y="2289189"/>
            <a:ext cx="11596914" cy="223135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p60"/>
          <p:cNvSpPr txBox="1">
            <a:spLocks noGrp="1"/>
          </p:cNvSpPr>
          <p:nvPr>
            <p:ph type="title"/>
          </p:nvPr>
        </p:nvSpPr>
        <p:spPr>
          <a:xfrm>
            <a:off x="527049" y="2303706"/>
            <a:ext cx="10852151"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60"/>
          <p:cNvSpPr txBox="1">
            <a:spLocks noGrp="1"/>
          </p:cNvSpPr>
          <p:nvPr>
            <p:ph type="body" idx="1"/>
          </p:nvPr>
        </p:nvSpPr>
        <p:spPr>
          <a:xfrm>
            <a:off x="527049" y="3598206"/>
            <a:ext cx="10852151"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97" name="Google Shape;97;p60" descr="TDSRC_Logo_couleur_FR.jpg"/>
          <p:cNvPicPr preferRelativeResize="0"/>
          <p:nvPr/>
        </p:nvPicPr>
        <p:blipFill rotWithShape="1">
          <a:blip r:embed="rId2">
            <a:alphaModFix/>
          </a:blip>
          <a:srcRect/>
          <a:stretch/>
        </p:blipFill>
        <p:spPr>
          <a:xfrm>
            <a:off x="10167276" y="9141"/>
            <a:ext cx="2024724" cy="1770269"/>
          </a:xfrm>
          <a:prstGeom prst="rect">
            <a:avLst/>
          </a:prstGeom>
          <a:noFill/>
          <a:ln>
            <a:noFill/>
          </a:ln>
        </p:spPr>
      </p:pic>
      <p:pic>
        <p:nvPicPr>
          <p:cNvPr id="98" name="Google Shape;98;p60"/>
          <p:cNvPicPr preferRelativeResize="0"/>
          <p:nvPr/>
        </p:nvPicPr>
        <p:blipFill rotWithShape="1">
          <a:blip r:embed="rId3">
            <a:alphaModFix/>
          </a:blip>
          <a:srcRect/>
          <a:stretch/>
        </p:blipFill>
        <p:spPr>
          <a:xfrm>
            <a:off x="0" y="0"/>
            <a:ext cx="2003812" cy="1751986"/>
          </a:xfrm>
          <a:prstGeom prst="rect">
            <a:avLst/>
          </a:prstGeom>
          <a:noFill/>
          <a:ln>
            <a:noFill/>
          </a:ln>
        </p:spPr>
      </p:pic>
      <p:pic>
        <p:nvPicPr>
          <p:cNvPr id="99" name="Google Shape;99;p60"/>
          <p:cNvPicPr preferRelativeResize="0"/>
          <p:nvPr/>
        </p:nvPicPr>
        <p:blipFill rotWithShape="1">
          <a:blip r:embed="rId4">
            <a:alphaModFix/>
          </a:blip>
          <a:srcRect/>
          <a:stretch/>
        </p:blipFill>
        <p:spPr>
          <a:xfrm>
            <a:off x="6477000" y="5486400"/>
            <a:ext cx="5168900" cy="111458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Purple">
  <p:cSld name="Title - Purple">
    <p:spTree>
      <p:nvGrpSpPr>
        <p:cNvPr id="1" name="Shape 100"/>
        <p:cNvGrpSpPr/>
        <p:nvPr/>
      </p:nvGrpSpPr>
      <p:grpSpPr>
        <a:xfrm>
          <a:off x="0" y="0"/>
          <a:ext cx="0" cy="0"/>
          <a:chOff x="0" y="0"/>
          <a:chExt cx="0" cy="0"/>
        </a:xfrm>
      </p:grpSpPr>
      <p:sp>
        <p:nvSpPr>
          <p:cNvPr id="101" name="Google Shape;101;p61"/>
          <p:cNvSpPr/>
          <p:nvPr/>
        </p:nvSpPr>
        <p:spPr>
          <a:xfrm rot="10800000" flipH="1">
            <a:off x="-1" y="2289189"/>
            <a:ext cx="11596914" cy="223135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2" name="Google Shape;102;p61"/>
          <p:cNvSpPr txBox="1">
            <a:spLocks noGrp="1"/>
          </p:cNvSpPr>
          <p:nvPr>
            <p:ph type="title"/>
          </p:nvPr>
        </p:nvSpPr>
        <p:spPr>
          <a:xfrm>
            <a:off x="527049" y="2303706"/>
            <a:ext cx="10852151"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61"/>
          <p:cNvSpPr txBox="1">
            <a:spLocks noGrp="1"/>
          </p:cNvSpPr>
          <p:nvPr>
            <p:ph type="body" idx="1"/>
          </p:nvPr>
        </p:nvSpPr>
        <p:spPr>
          <a:xfrm>
            <a:off x="527049" y="3598206"/>
            <a:ext cx="10852151"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04" name="Google Shape;104;p61" descr="TDSRC_Logo_couleur_FR.jpg"/>
          <p:cNvPicPr preferRelativeResize="0"/>
          <p:nvPr/>
        </p:nvPicPr>
        <p:blipFill rotWithShape="1">
          <a:blip r:embed="rId2">
            <a:alphaModFix/>
          </a:blip>
          <a:srcRect/>
          <a:stretch/>
        </p:blipFill>
        <p:spPr>
          <a:xfrm>
            <a:off x="10167276" y="9141"/>
            <a:ext cx="2024724" cy="1770269"/>
          </a:xfrm>
          <a:prstGeom prst="rect">
            <a:avLst/>
          </a:prstGeom>
          <a:noFill/>
          <a:ln>
            <a:noFill/>
          </a:ln>
        </p:spPr>
      </p:pic>
      <p:pic>
        <p:nvPicPr>
          <p:cNvPr id="105" name="Google Shape;105;p61"/>
          <p:cNvPicPr preferRelativeResize="0"/>
          <p:nvPr/>
        </p:nvPicPr>
        <p:blipFill rotWithShape="1">
          <a:blip r:embed="rId3">
            <a:alphaModFix/>
          </a:blip>
          <a:srcRect/>
          <a:stretch/>
        </p:blipFill>
        <p:spPr>
          <a:xfrm>
            <a:off x="0" y="0"/>
            <a:ext cx="2003812" cy="175198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 Purple" type="secHead">
  <p:cSld name="SECTION_HEADER">
    <p:spTree>
      <p:nvGrpSpPr>
        <p:cNvPr id="1" name="Shape 106"/>
        <p:cNvGrpSpPr/>
        <p:nvPr/>
      </p:nvGrpSpPr>
      <p:grpSpPr>
        <a:xfrm>
          <a:off x="0" y="0"/>
          <a:ext cx="0" cy="0"/>
          <a:chOff x="0" y="0"/>
          <a:chExt cx="0" cy="0"/>
        </a:xfrm>
      </p:grpSpPr>
      <p:sp>
        <p:nvSpPr>
          <p:cNvPr id="107" name="Google Shape;107;p62"/>
          <p:cNvSpPr/>
          <p:nvPr/>
        </p:nvSpPr>
        <p:spPr>
          <a:xfrm>
            <a:off x="-1" y="-1"/>
            <a:ext cx="12192001" cy="576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62"/>
          <p:cNvSpPr txBox="1">
            <a:spLocks noGrp="1"/>
          </p:cNvSpPr>
          <p:nvPr>
            <p:ph type="title"/>
          </p:nvPr>
        </p:nvSpPr>
        <p:spPr>
          <a:xfrm>
            <a:off x="831850" y="1273190"/>
            <a:ext cx="10515600"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strike="noStrik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62"/>
          <p:cNvSpPr txBox="1">
            <a:spLocks noGrp="1"/>
          </p:cNvSpPr>
          <p:nvPr>
            <p:ph type="body" idx="1"/>
          </p:nvPr>
        </p:nvSpPr>
        <p:spPr>
          <a:xfrm>
            <a:off x="831850" y="2700468"/>
            <a:ext cx="10515600"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10" name="Google Shape;110;p62"/>
          <p:cNvPicPr preferRelativeResize="0"/>
          <p:nvPr/>
        </p:nvPicPr>
        <p:blipFill rotWithShape="1">
          <a:blip r:embed="rId2">
            <a:alphaModFix/>
          </a:blip>
          <a:srcRect/>
          <a:stretch/>
        </p:blipFill>
        <p:spPr>
          <a:xfrm>
            <a:off x="11054865" y="5863772"/>
            <a:ext cx="1137136" cy="994228"/>
          </a:xfrm>
          <a:prstGeom prst="rect">
            <a:avLst/>
          </a:prstGeom>
          <a:noFill/>
          <a:ln>
            <a:noFill/>
          </a:ln>
        </p:spPr>
      </p:pic>
      <p:sp>
        <p:nvSpPr>
          <p:cNvPr id="111" name="Google Shape;111;p62"/>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pic>
        <p:nvPicPr>
          <p:cNvPr id="112" name="Google Shape;112;p62" descr="TDSRC_Logo_couleur_FR.jpg"/>
          <p:cNvPicPr preferRelativeResize="0"/>
          <p:nvPr/>
        </p:nvPicPr>
        <p:blipFill rotWithShape="1">
          <a:blip r:embed="rId3">
            <a:alphaModFix/>
          </a:blip>
          <a:srcRect/>
          <a:stretch/>
        </p:blipFill>
        <p:spPr>
          <a:xfrm>
            <a:off x="-1" y="5863772"/>
            <a:ext cx="1137136" cy="99422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Blue">
  <p:cSld name="Divider - Blue">
    <p:spTree>
      <p:nvGrpSpPr>
        <p:cNvPr id="1" name="Shape 113"/>
        <p:cNvGrpSpPr/>
        <p:nvPr/>
      </p:nvGrpSpPr>
      <p:grpSpPr>
        <a:xfrm>
          <a:off x="0" y="0"/>
          <a:ext cx="0" cy="0"/>
          <a:chOff x="0" y="0"/>
          <a:chExt cx="0" cy="0"/>
        </a:xfrm>
      </p:grpSpPr>
      <p:sp>
        <p:nvSpPr>
          <p:cNvPr id="114" name="Google Shape;114;p63"/>
          <p:cNvSpPr/>
          <p:nvPr/>
        </p:nvSpPr>
        <p:spPr>
          <a:xfrm>
            <a:off x="-1" y="0"/>
            <a:ext cx="12192001" cy="576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63"/>
          <p:cNvSpPr txBox="1">
            <a:spLocks noGrp="1"/>
          </p:cNvSpPr>
          <p:nvPr>
            <p:ph type="title"/>
          </p:nvPr>
        </p:nvSpPr>
        <p:spPr>
          <a:xfrm>
            <a:off x="831850" y="1273190"/>
            <a:ext cx="10515600"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3"/>
          <p:cNvSpPr txBox="1">
            <a:spLocks noGrp="1"/>
          </p:cNvSpPr>
          <p:nvPr>
            <p:ph type="body" idx="1"/>
          </p:nvPr>
        </p:nvSpPr>
        <p:spPr>
          <a:xfrm>
            <a:off x="831850" y="2700468"/>
            <a:ext cx="10515600"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17" name="Google Shape;117;p63"/>
          <p:cNvPicPr preferRelativeResize="0"/>
          <p:nvPr/>
        </p:nvPicPr>
        <p:blipFill rotWithShape="1">
          <a:blip r:embed="rId2">
            <a:alphaModFix/>
          </a:blip>
          <a:srcRect/>
          <a:stretch/>
        </p:blipFill>
        <p:spPr>
          <a:xfrm>
            <a:off x="11054864" y="5863772"/>
            <a:ext cx="1137136" cy="994228"/>
          </a:xfrm>
          <a:prstGeom prst="rect">
            <a:avLst/>
          </a:prstGeom>
          <a:noFill/>
          <a:ln>
            <a:noFill/>
          </a:ln>
        </p:spPr>
      </p:pic>
      <p:sp>
        <p:nvSpPr>
          <p:cNvPr id="118" name="Google Shape;118;p63"/>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pic>
        <p:nvPicPr>
          <p:cNvPr id="119" name="Google Shape;119;p63" descr="TDSRC_Logo_couleur_FR.jpg"/>
          <p:cNvPicPr preferRelativeResize="0"/>
          <p:nvPr/>
        </p:nvPicPr>
        <p:blipFill rotWithShape="1">
          <a:blip r:embed="rId3">
            <a:alphaModFix/>
          </a:blip>
          <a:srcRect/>
          <a:stretch/>
        </p:blipFill>
        <p:spPr>
          <a:xfrm>
            <a:off x="-1" y="5863772"/>
            <a:ext cx="1137136" cy="9942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 Pink">
  <p:cSld name="Divider - Pink">
    <p:spTree>
      <p:nvGrpSpPr>
        <p:cNvPr id="1" name="Shape 120"/>
        <p:cNvGrpSpPr/>
        <p:nvPr/>
      </p:nvGrpSpPr>
      <p:grpSpPr>
        <a:xfrm>
          <a:off x="0" y="0"/>
          <a:ext cx="0" cy="0"/>
          <a:chOff x="0" y="0"/>
          <a:chExt cx="0" cy="0"/>
        </a:xfrm>
      </p:grpSpPr>
      <p:sp>
        <p:nvSpPr>
          <p:cNvPr id="121" name="Google Shape;121;p64"/>
          <p:cNvSpPr/>
          <p:nvPr/>
        </p:nvSpPr>
        <p:spPr>
          <a:xfrm>
            <a:off x="1" y="1"/>
            <a:ext cx="12192000" cy="576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2" name="Google Shape;122;p64"/>
          <p:cNvSpPr txBox="1">
            <a:spLocks noGrp="1"/>
          </p:cNvSpPr>
          <p:nvPr>
            <p:ph type="title"/>
          </p:nvPr>
        </p:nvSpPr>
        <p:spPr>
          <a:xfrm>
            <a:off x="831850" y="1273190"/>
            <a:ext cx="10515600"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64"/>
          <p:cNvSpPr txBox="1">
            <a:spLocks noGrp="1"/>
          </p:cNvSpPr>
          <p:nvPr>
            <p:ph type="body" idx="1"/>
          </p:nvPr>
        </p:nvSpPr>
        <p:spPr>
          <a:xfrm>
            <a:off x="831850" y="2700468"/>
            <a:ext cx="10515600"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24" name="Google Shape;124;p64"/>
          <p:cNvPicPr preferRelativeResize="0"/>
          <p:nvPr/>
        </p:nvPicPr>
        <p:blipFill rotWithShape="1">
          <a:blip r:embed="rId2">
            <a:alphaModFix/>
          </a:blip>
          <a:srcRect/>
          <a:stretch/>
        </p:blipFill>
        <p:spPr>
          <a:xfrm>
            <a:off x="11054865" y="5863772"/>
            <a:ext cx="1137136" cy="994228"/>
          </a:xfrm>
          <a:prstGeom prst="rect">
            <a:avLst/>
          </a:prstGeom>
          <a:noFill/>
          <a:ln>
            <a:noFill/>
          </a:ln>
        </p:spPr>
      </p:pic>
      <p:sp>
        <p:nvSpPr>
          <p:cNvPr id="125" name="Google Shape;125;p64"/>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pic>
        <p:nvPicPr>
          <p:cNvPr id="126" name="Google Shape;126;p64" descr="TDSRC_Logo_couleur_FR.jpg"/>
          <p:cNvPicPr preferRelativeResize="0"/>
          <p:nvPr/>
        </p:nvPicPr>
        <p:blipFill rotWithShape="1">
          <a:blip r:embed="rId3">
            <a:alphaModFix/>
          </a:blip>
          <a:srcRect/>
          <a:stretch/>
        </p:blipFill>
        <p:spPr>
          <a:xfrm>
            <a:off x="1" y="5867628"/>
            <a:ext cx="1137136" cy="99422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 Blank">
  <p:cSld name="Divider - Blank">
    <p:spTree>
      <p:nvGrpSpPr>
        <p:cNvPr id="1" name="Shape 127"/>
        <p:cNvGrpSpPr/>
        <p:nvPr/>
      </p:nvGrpSpPr>
      <p:grpSpPr>
        <a:xfrm>
          <a:off x="0" y="0"/>
          <a:ext cx="0" cy="0"/>
          <a:chOff x="0" y="0"/>
          <a:chExt cx="0" cy="0"/>
        </a:xfrm>
      </p:grpSpPr>
      <p:sp>
        <p:nvSpPr>
          <p:cNvPr id="128" name="Google Shape;128;p65"/>
          <p:cNvSpPr txBox="1">
            <a:spLocks noGrp="1"/>
          </p:cNvSpPr>
          <p:nvPr>
            <p:ph type="title"/>
          </p:nvPr>
        </p:nvSpPr>
        <p:spPr>
          <a:xfrm>
            <a:off x="831850" y="1273190"/>
            <a:ext cx="10515600"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65"/>
          <p:cNvSpPr txBox="1">
            <a:spLocks noGrp="1"/>
          </p:cNvSpPr>
          <p:nvPr>
            <p:ph type="body" idx="1"/>
          </p:nvPr>
        </p:nvSpPr>
        <p:spPr>
          <a:xfrm>
            <a:off x="831850" y="2700468"/>
            <a:ext cx="10515600"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a:solidFill>
                  <a:srgbClr val="595959"/>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30" name="Google Shape;130;p65"/>
          <p:cNvPicPr preferRelativeResize="0"/>
          <p:nvPr/>
        </p:nvPicPr>
        <p:blipFill rotWithShape="1">
          <a:blip r:embed="rId2">
            <a:alphaModFix/>
          </a:blip>
          <a:srcRect/>
          <a:stretch/>
        </p:blipFill>
        <p:spPr>
          <a:xfrm>
            <a:off x="11054864" y="5863772"/>
            <a:ext cx="1137136" cy="994228"/>
          </a:xfrm>
          <a:prstGeom prst="rect">
            <a:avLst/>
          </a:prstGeom>
          <a:noFill/>
          <a:ln>
            <a:noFill/>
          </a:ln>
        </p:spPr>
      </p:pic>
      <p:sp>
        <p:nvSpPr>
          <p:cNvPr id="131" name="Google Shape;131;p65"/>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pic>
        <p:nvPicPr>
          <p:cNvPr id="132" name="Google Shape;132;p65" descr="TDSRC_Logo_couleur_FR.jpg"/>
          <p:cNvPicPr preferRelativeResize="0"/>
          <p:nvPr/>
        </p:nvPicPr>
        <p:blipFill rotWithShape="1">
          <a:blip r:embed="rId3">
            <a:alphaModFix/>
          </a:blip>
          <a:srcRect/>
          <a:stretch/>
        </p:blipFill>
        <p:spPr>
          <a:xfrm>
            <a:off x="0" y="5863772"/>
            <a:ext cx="1137136" cy="99422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 Blank">
  <p:cSld name="Content - Blank">
    <p:spTree>
      <p:nvGrpSpPr>
        <p:cNvPr id="1" name="Shape 133"/>
        <p:cNvGrpSpPr/>
        <p:nvPr/>
      </p:nvGrpSpPr>
      <p:grpSpPr>
        <a:xfrm>
          <a:off x="0" y="0"/>
          <a:ext cx="0" cy="0"/>
          <a:chOff x="0" y="0"/>
          <a:chExt cx="0" cy="0"/>
        </a:xfrm>
      </p:grpSpPr>
      <p:cxnSp>
        <p:nvCxnSpPr>
          <p:cNvPr id="134" name="Google Shape;134;p66"/>
          <p:cNvCxnSpPr/>
          <p:nvPr/>
        </p:nvCxnSpPr>
        <p:spPr>
          <a:xfrm>
            <a:off x="1127448" y="6093296"/>
            <a:ext cx="10469465" cy="0"/>
          </a:xfrm>
          <a:prstGeom prst="straightConnector1">
            <a:avLst/>
          </a:prstGeom>
          <a:noFill/>
          <a:ln w="12700" cap="flat" cmpd="sng">
            <a:solidFill>
              <a:schemeClr val="accent1"/>
            </a:solidFill>
            <a:prstDash val="solid"/>
            <a:miter lim="800000"/>
            <a:headEnd type="none" w="sm" len="sm"/>
            <a:tailEnd type="none" w="sm" len="sm"/>
          </a:ln>
        </p:spPr>
      </p:cxnSp>
      <p:sp>
        <p:nvSpPr>
          <p:cNvPr id="135" name="Google Shape;135;p66"/>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600"/>
              </a:spcBef>
              <a:spcAft>
                <a:spcPts val="0"/>
              </a:spcAft>
              <a:buClr>
                <a:schemeClr val="dk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66"/>
          <p:cNvSpPr txBox="1">
            <a:spLocks noGrp="1"/>
          </p:cNvSpPr>
          <p:nvPr>
            <p:ph type="body" idx="1"/>
          </p:nvPr>
        </p:nvSpPr>
        <p:spPr>
          <a:xfrm>
            <a:off x="555303" y="2132856"/>
            <a:ext cx="10998068" cy="335636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600"/>
              </a:spcBef>
              <a:spcAft>
                <a:spcPts val="0"/>
              </a:spcAft>
              <a:buClr>
                <a:schemeClr val="dk1"/>
              </a:buClr>
              <a:buSzPts val="2000"/>
              <a:buChar char="•"/>
              <a:defRPr sz="2000"/>
            </a:lvl1pPr>
            <a:lvl2pPr marL="914400" lvl="1" indent="-342900" algn="l">
              <a:lnSpc>
                <a:spcPct val="90000"/>
              </a:lnSpc>
              <a:spcBef>
                <a:spcPts val="6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04800" algn="l">
              <a:lnSpc>
                <a:spcPct val="90000"/>
              </a:lnSpc>
              <a:spcBef>
                <a:spcPts val="6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66"/>
          <p:cNvSpPr txBox="1">
            <a:spLocks noGrp="1"/>
          </p:cNvSpPr>
          <p:nvPr>
            <p:ph type="body" idx="2"/>
          </p:nvPr>
        </p:nvSpPr>
        <p:spPr>
          <a:xfrm>
            <a:off x="555303" y="1268760"/>
            <a:ext cx="10998068" cy="6480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595959"/>
              </a:buClr>
              <a:buSzPts val="2400"/>
              <a:buNone/>
              <a:defRPr sz="2400" i="1">
                <a:solidFill>
                  <a:srgbClr val="595959"/>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38" name="Google Shape;138;p66"/>
          <p:cNvPicPr preferRelativeResize="0"/>
          <p:nvPr/>
        </p:nvPicPr>
        <p:blipFill rotWithShape="1">
          <a:blip r:embed="rId2">
            <a:alphaModFix/>
          </a:blip>
          <a:srcRect/>
          <a:stretch/>
        </p:blipFill>
        <p:spPr>
          <a:xfrm>
            <a:off x="11028345" y="5863772"/>
            <a:ext cx="1137136" cy="994228"/>
          </a:xfrm>
          <a:prstGeom prst="rect">
            <a:avLst/>
          </a:prstGeom>
          <a:noFill/>
          <a:ln>
            <a:noFill/>
          </a:ln>
        </p:spPr>
      </p:pic>
      <p:sp>
        <p:nvSpPr>
          <p:cNvPr id="139" name="Google Shape;139;p66"/>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pic>
        <p:nvPicPr>
          <p:cNvPr id="140" name="Google Shape;140;p66" descr="TDSRC_Logo_couleur_FR.jpg"/>
          <p:cNvPicPr preferRelativeResize="0"/>
          <p:nvPr/>
        </p:nvPicPr>
        <p:blipFill rotWithShape="1">
          <a:blip r:embed="rId3">
            <a:alphaModFix/>
          </a:blip>
          <a:srcRect/>
          <a:stretch/>
        </p:blipFill>
        <p:spPr>
          <a:xfrm>
            <a:off x="26519" y="5863772"/>
            <a:ext cx="1137136" cy="99422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141"/>
        <p:cNvGrpSpPr/>
        <p:nvPr/>
      </p:nvGrpSpPr>
      <p:grpSpPr>
        <a:xfrm>
          <a:off x="0" y="0"/>
          <a:ext cx="0" cy="0"/>
          <a:chOff x="0" y="0"/>
          <a:chExt cx="0" cy="0"/>
        </a:xfrm>
      </p:grpSpPr>
      <p:sp>
        <p:nvSpPr>
          <p:cNvPr id="142" name="Google Shape;142;p67"/>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 Blue">
  <p:cSld name="Content - Blue">
    <p:spTree>
      <p:nvGrpSpPr>
        <p:cNvPr id="1" name="Shape 19"/>
        <p:cNvGrpSpPr/>
        <p:nvPr/>
      </p:nvGrpSpPr>
      <p:grpSpPr>
        <a:xfrm>
          <a:off x="0" y="0"/>
          <a:ext cx="0" cy="0"/>
          <a:chOff x="0" y="0"/>
          <a:chExt cx="0" cy="0"/>
        </a:xfrm>
      </p:grpSpPr>
      <p:sp>
        <p:nvSpPr>
          <p:cNvPr id="20" name="Google Shape;20;p50"/>
          <p:cNvSpPr/>
          <p:nvPr/>
        </p:nvSpPr>
        <p:spPr>
          <a:xfrm>
            <a:off x="1" y="0"/>
            <a:ext cx="12192000" cy="334081"/>
          </a:xfrm>
          <a:prstGeom prst="rect">
            <a:avLst/>
          </a:prstGeom>
          <a:solidFill>
            <a:srgbClr val="00A1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1" name="Google Shape;21;p50"/>
          <p:cNvCxnSpPr/>
          <p:nvPr/>
        </p:nvCxnSpPr>
        <p:spPr>
          <a:xfrm>
            <a:off x="1127448" y="6093296"/>
            <a:ext cx="10469465" cy="0"/>
          </a:xfrm>
          <a:prstGeom prst="straightConnector1">
            <a:avLst/>
          </a:prstGeom>
          <a:noFill/>
          <a:ln w="12700" cap="flat" cmpd="sng">
            <a:solidFill>
              <a:srgbClr val="00A1DE"/>
            </a:solidFill>
            <a:prstDash val="solid"/>
            <a:miter lim="800000"/>
            <a:headEnd type="none" w="sm" len="sm"/>
            <a:tailEnd type="none" w="sm" len="sm"/>
          </a:ln>
        </p:spPr>
      </p:cxnSp>
      <p:sp>
        <p:nvSpPr>
          <p:cNvPr id="22" name="Google Shape;22;p50"/>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600"/>
              </a:spcBef>
              <a:spcAft>
                <a:spcPts val="0"/>
              </a:spcAft>
              <a:buClr>
                <a:schemeClr val="dk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0"/>
          <p:cNvSpPr txBox="1">
            <a:spLocks noGrp="1"/>
          </p:cNvSpPr>
          <p:nvPr>
            <p:ph type="body" idx="1"/>
          </p:nvPr>
        </p:nvSpPr>
        <p:spPr>
          <a:xfrm>
            <a:off x="555303" y="2132856"/>
            <a:ext cx="10998068" cy="335636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600"/>
              </a:spcBef>
              <a:spcAft>
                <a:spcPts val="0"/>
              </a:spcAft>
              <a:buClr>
                <a:schemeClr val="dk1"/>
              </a:buClr>
              <a:buSzPts val="2000"/>
              <a:buChar char="•"/>
              <a:defRPr sz="2000"/>
            </a:lvl1pPr>
            <a:lvl2pPr marL="914400" lvl="1" indent="-342900" algn="l">
              <a:lnSpc>
                <a:spcPct val="90000"/>
              </a:lnSpc>
              <a:spcBef>
                <a:spcPts val="6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04800" algn="l">
              <a:lnSpc>
                <a:spcPct val="90000"/>
              </a:lnSpc>
              <a:spcBef>
                <a:spcPts val="6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body" idx="2"/>
          </p:nvPr>
        </p:nvSpPr>
        <p:spPr>
          <a:xfrm>
            <a:off x="555303" y="1268760"/>
            <a:ext cx="10998068" cy="6480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595959"/>
              </a:buClr>
              <a:buSzPts val="2400"/>
              <a:buNone/>
              <a:defRPr sz="2400" i="1">
                <a:solidFill>
                  <a:srgbClr val="595959"/>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25" name="Google Shape;25;p50"/>
          <p:cNvPicPr preferRelativeResize="0"/>
          <p:nvPr/>
        </p:nvPicPr>
        <p:blipFill rotWithShape="1">
          <a:blip r:embed="rId2">
            <a:alphaModFix/>
          </a:blip>
          <a:srcRect/>
          <a:stretch/>
        </p:blipFill>
        <p:spPr>
          <a:xfrm>
            <a:off x="11042140" y="5863772"/>
            <a:ext cx="1137136" cy="994228"/>
          </a:xfrm>
          <a:prstGeom prst="rect">
            <a:avLst/>
          </a:prstGeom>
          <a:noFill/>
          <a:ln>
            <a:noFill/>
          </a:ln>
        </p:spPr>
      </p:pic>
      <p:sp>
        <p:nvSpPr>
          <p:cNvPr id="26" name="Google Shape;26;p50"/>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pic>
        <p:nvPicPr>
          <p:cNvPr id="27" name="Google Shape;27;p50" descr="TDSRC_Logo_couleur_FR.jpg"/>
          <p:cNvPicPr preferRelativeResize="0"/>
          <p:nvPr/>
        </p:nvPicPr>
        <p:blipFill rotWithShape="1">
          <a:blip r:embed="rId3">
            <a:alphaModFix/>
          </a:blip>
          <a:srcRect/>
          <a:stretch/>
        </p:blipFill>
        <p:spPr>
          <a:xfrm>
            <a:off x="26519" y="5863772"/>
            <a:ext cx="1137136" cy="9942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 Purple">
  <p:cSld name="Content - Purple">
    <p:spTree>
      <p:nvGrpSpPr>
        <p:cNvPr id="1" name="Shape 28"/>
        <p:cNvGrpSpPr/>
        <p:nvPr/>
      </p:nvGrpSpPr>
      <p:grpSpPr>
        <a:xfrm>
          <a:off x="0" y="0"/>
          <a:ext cx="0" cy="0"/>
          <a:chOff x="0" y="0"/>
          <a:chExt cx="0" cy="0"/>
        </a:xfrm>
      </p:grpSpPr>
      <p:sp>
        <p:nvSpPr>
          <p:cNvPr id="29" name="Google Shape;29;p51"/>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600"/>
              </a:spcBef>
              <a:spcAft>
                <a:spcPts val="0"/>
              </a:spcAft>
              <a:buClr>
                <a:schemeClr val="dk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1"/>
          <p:cNvSpPr txBox="1">
            <a:spLocks noGrp="1"/>
          </p:cNvSpPr>
          <p:nvPr>
            <p:ph type="body" idx="1"/>
          </p:nvPr>
        </p:nvSpPr>
        <p:spPr>
          <a:xfrm>
            <a:off x="555303" y="2132856"/>
            <a:ext cx="10998068" cy="335636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600"/>
              </a:spcBef>
              <a:spcAft>
                <a:spcPts val="0"/>
              </a:spcAft>
              <a:buClr>
                <a:schemeClr val="dk1"/>
              </a:buClr>
              <a:buSzPts val="2000"/>
              <a:buChar char="•"/>
              <a:defRPr sz="2000"/>
            </a:lvl1pPr>
            <a:lvl2pPr marL="914400" lvl="1" indent="-342900" algn="l">
              <a:lnSpc>
                <a:spcPct val="90000"/>
              </a:lnSpc>
              <a:spcBef>
                <a:spcPts val="6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04800" algn="l">
              <a:lnSpc>
                <a:spcPct val="90000"/>
              </a:lnSpc>
              <a:spcBef>
                <a:spcPts val="6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1"/>
          <p:cNvSpPr/>
          <p:nvPr/>
        </p:nvSpPr>
        <p:spPr>
          <a:xfrm>
            <a:off x="1" y="0"/>
            <a:ext cx="12192000" cy="33408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2" name="Google Shape;32;p51"/>
          <p:cNvCxnSpPr/>
          <p:nvPr/>
        </p:nvCxnSpPr>
        <p:spPr>
          <a:xfrm>
            <a:off x="1127448" y="6093296"/>
            <a:ext cx="10469465" cy="0"/>
          </a:xfrm>
          <a:prstGeom prst="straightConnector1">
            <a:avLst/>
          </a:prstGeom>
          <a:noFill/>
          <a:ln w="12700" cap="flat" cmpd="sng">
            <a:solidFill>
              <a:srgbClr val="5223AB"/>
            </a:solidFill>
            <a:prstDash val="solid"/>
            <a:miter lim="800000"/>
            <a:headEnd type="none" w="sm" len="sm"/>
            <a:tailEnd type="none" w="sm" len="sm"/>
          </a:ln>
        </p:spPr>
      </p:cxnSp>
      <p:sp>
        <p:nvSpPr>
          <p:cNvPr id="33" name="Google Shape;33;p51"/>
          <p:cNvSpPr txBox="1">
            <a:spLocks noGrp="1"/>
          </p:cNvSpPr>
          <p:nvPr>
            <p:ph type="body" idx="2"/>
          </p:nvPr>
        </p:nvSpPr>
        <p:spPr>
          <a:xfrm>
            <a:off x="555303" y="1268760"/>
            <a:ext cx="10998068" cy="6480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595959"/>
              </a:buClr>
              <a:buSzPts val="2400"/>
              <a:buNone/>
              <a:defRPr sz="2400" i="1">
                <a:solidFill>
                  <a:srgbClr val="595959"/>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4" name="Google Shape;34;p51"/>
          <p:cNvPicPr preferRelativeResize="0"/>
          <p:nvPr/>
        </p:nvPicPr>
        <p:blipFill rotWithShape="1">
          <a:blip r:embed="rId2">
            <a:alphaModFix/>
          </a:blip>
          <a:srcRect/>
          <a:stretch/>
        </p:blipFill>
        <p:spPr>
          <a:xfrm>
            <a:off x="11028345" y="5863772"/>
            <a:ext cx="1137136" cy="994228"/>
          </a:xfrm>
          <a:prstGeom prst="rect">
            <a:avLst/>
          </a:prstGeom>
          <a:noFill/>
          <a:ln>
            <a:noFill/>
          </a:ln>
        </p:spPr>
      </p:pic>
      <p:sp>
        <p:nvSpPr>
          <p:cNvPr id="35" name="Google Shape;35;p51"/>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pic>
        <p:nvPicPr>
          <p:cNvPr id="36" name="Google Shape;36;p51" descr="TDSRC_Logo_couleur_FR.jpg"/>
          <p:cNvPicPr preferRelativeResize="0"/>
          <p:nvPr/>
        </p:nvPicPr>
        <p:blipFill rotWithShape="1">
          <a:blip r:embed="rId3">
            <a:alphaModFix/>
          </a:blip>
          <a:srcRect/>
          <a:stretch/>
        </p:blipFill>
        <p:spPr>
          <a:xfrm>
            <a:off x="26519" y="5831384"/>
            <a:ext cx="1137136" cy="9942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 Pink">
  <p:cSld name="Content - Pink">
    <p:spTree>
      <p:nvGrpSpPr>
        <p:cNvPr id="1" name="Shape 37"/>
        <p:cNvGrpSpPr/>
        <p:nvPr/>
      </p:nvGrpSpPr>
      <p:grpSpPr>
        <a:xfrm>
          <a:off x="0" y="0"/>
          <a:ext cx="0" cy="0"/>
          <a:chOff x="0" y="0"/>
          <a:chExt cx="0" cy="0"/>
        </a:xfrm>
      </p:grpSpPr>
      <p:sp>
        <p:nvSpPr>
          <p:cNvPr id="38" name="Google Shape;38;p52"/>
          <p:cNvSpPr/>
          <p:nvPr/>
        </p:nvSpPr>
        <p:spPr>
          <a:xfrm>
            <a:off x="1" y="0"/>
            <a:ext cx="12192000" cy="334081"/>
          </a:xfrm>
          <a:prstGeom prst="rect">
            <a:avLst/>
          </a:prstGeom>
          <a:solidFill>
            <a:srgbClr val="E217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9" name="Google Shape;39;p52"/>
          <p:cNvCxnSpPr/>
          <p:nvPr/>
        </p:nvCxnSpPr>
        <p:spPr>
          <a:xfrm>
            <a:off x="1127448" y="6093296"/>
            <a:ext cx="10469465" cy="0"/>
          </a:xfrm>
          <a:prstGeom prst="straightConnector1">
            <a:avLst/>
          </a:prstGeom>
          <a:noFill/>
          <a:ln w="12700" cap="flat" cmpd="sng">
            <a:solidFill>
              <a:srgbClr val="E21776"/>
            </a:solidFill>
            <a:prstDash val="solid"/>
            <a:miter lim="800000"/>
            <a:headEnd type="none" w="sm" len="sm"/>
            <a:tailEnd type="none" w="sm" len="sm"/>
          </a:ln>
        </p:spPr>
      </p:cxnSp>
      <p:sp>
        <p:nvSpPr>
          <p:cNvPr id="40" name="Google Shape;40;p52"/>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600"/>
              </a:spcBef>
              <a:spcAft>
                <a:spcPts val="0"/>
              </a:spcAft>
              <a:buClr>
                <a:schemeClr val="dk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2"/>
          <p:cNvSpPr txBox="1">
            <a:spLocks noGrp="1"/>
          </p:cNvSpPr>
          <p:nvPr>
            <p:ph type="body" idx="1"/>
          </p:nvPr>
        </p:nvSpPr>
        <p:spPr>
          <a:xfrm>
            <a:off x="555303" y="2132856"/>
            <a:ext cx="10998068" cy="335636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600"/>
              </a:spcBef>
              <a:spcAft>
                <a:spcPts val="0"/>
              </a:spcAft>
              <a:buClr>
                <a:schemeClr val="dk1"/>
              </a:buClr>
              <a:buSzPts val="2000"/>
              <a:buChar char="•"/>
              <a:defRPr sz="2000"/>
            </a:lvl1pPr>
            <a:lvl2pPr marL="914400" lvl="1" indent="-342900" algn="l">
              <a:lnSpc>
                <a:spcPct val="90000"/>
              </a:lnSpc>
              <a:spcBef>
                <a:spcPts val="6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04800" algn="l">
              <a:lnSpc>
                <a:spcPct val="90000"/>
              </a:lnSpc>
              <a:spcBef>
                <a:spcPts val="6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2"/>
          <p:cNvSpPr txBox="1">
            <a:spLocks noGrp="1"/>
          </p:cNvSpPr>
          <p:nvPr>
            <p:ph type="body" idx="2"/>
          </p:nvPr>
        </p:nvSpPr>
        <p:spPr>
          <a:xfrm>
            <a:off x="555303" y="1268760"/>
            <a:ext cx="10998068" cy="6480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595959"/>
              </a:buClr>
              <a:buSzPts val="2400"/>
              <a:buNone/>
              <a:defRPr sz="2400" i="1">
                <a:solidFill>
                  <a:srgbClr val="595959"/>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43" name="Google Shape;43;p52"/>
          <p:cNvPicPr preferRelativeResize="0"/>
          <p:nvPr/>
        </p:nvPicPr>
        <p:blipFill rotWithShape="1">
          <a:blip r:embed="rId2">
            <a:alphaModFix/>
          </a:blip>
          <a:srcRect/>
          <a:stretch/>
        </p:blipFill>
        <p:spPr>
          <a:xfrm>
            <a:off x="11059661" y="5863772"/>
            <a:ext cx="1137136" cy="994228"/>
          </a:xfrm>
          <a:prstGeom prst="rect">
            <a:avLst/>
          </a:prstGeom>
          <a:noFill/>
          <a:ln>
            <a:noFill/>
          </a:ln>
        </p:spPr>
      </p:pic>
      <p:sp>
        <p:nvSpPr>
          <p:cNvPr id="44" name="Google Shape;44;p52"/>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pic>
        <p:nvPicPr>
          <p:cNvPr id="45" name="Google Shape;45;p52" descr="TDSRC_Logo_couleur_FR.jpg"/>
          <p:cNvPicPr preferRelativeResize="0"/>
          <p:nvPr/>
        </p:nvPicPr>
        <p:blipFill rotWithShape="1">
          <a:blip r:embed="rId3">
            <a:alphaModFix/>
          </a:blip>
          <a:srcRect/>
          <a:stretch/>
        </p:blipFill>
        <p:spPr>
          <a:xfrm>
            <a:off x="0" y="5863772"/>
            <a:ext cx="1137136" cy="9942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 Teal">
  <p:cSld name="Content - Teal">
    <p:spTree>
      <p:nvGrpSpPr>
        <p:cNvPr id="1" name="Shape 46"/>
        <p:cNvGrpSpPr/>
        <p:nvPr/>
      </p:nvGrpSpPr>
      <p:grpSpPr>
        <a:xfrm>
          <a:off x="0" y="0"/>
          <a:ext cx="0" cy="0"/>
          <a:chOff x="0" y="0"/>
          <a:chExt cx="0" cy="0"/>
        </a:xfrm>
      </p:grpSpPr>
      <p:sp>
        <p:nvSpPr>
          <p:cNvPr id="47" name="Google Shape;47;p53"/>
          <p:cNvSpPr/>
          <p:nvPr/>
        </p:nvSpPr>
        <p:spPr>
          <a:xfrm>
            <a:off x="1" y="0"/>
            <a:ext cx="12192000" cy="334081"/>
          </a:xfrm>
          <a:prstGeom prst="rect">
            <a:avLst/>
          </a:prstGeom>
          <a:solidFill>
            <a:srgbClr val="00A1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8" name="Google Shape;48;p53"/>
          <p:cNvCxnSpPr/>
          <p:nvPr/>
        </p:nvCxnSpPr>
        <p:spPr>
          <a:xfrm>
            <a:off x="1127448" y="6093296"/>
            <a:ext cx="10469465" cy="0"/>
          </a:xfrm>
          <a:prstGeom prst="straightConnector1">
            <a:avLst/>
          </a:prstGeom>
          <a:noFill/>
          <a:ln w="12700" cap="flat" cmpd="sng">
            <a:solidFill>
              <a:srgbClr val="00A198"/>
            </a:solidFill>
            <a:prstDash val="solid"/>
            <a:miter lim="800000"/>
            <a:headEnd type="none" w="sm" len="sm"/>
            <a:tailEnd type="none" w="sm" len="sm"/>
          </a:ln>
        </p:spPr>
      </p:cxnSp>
      <p:sp>
        <p:nvSpPr>
          <p:cNvPr id="49" name="Google Shape;49;p53"/>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600"/>
              </a:spcBef>
              <a:spcAft>
                <a:spcPts val="0"/>
              </a:spcAft>
              <a:buClr>
                <a:schemeClr val="dk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3"/>
          <p:cNvSpPr txBox="1">
            <a:spLocks noGrp="1"/>
          </p:cNvSpPr>
          <p:nvPr>
            <p:ph type="body" idx="1"/>
          </p:nvPr>
        </p:nvSpPr>
        <p:spPr>
          <a:xfrm>
            <a:off x="555303" y="2132856"/>
            <a:ext cx="10998068" cy="335636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600"/>
              </a:spcBef>
              <a:spcAft>
                <a:spcPts val="0"/>
              </a:spcAft>
              <a:buClr>
                <a:schemeClr val="dk1"/>
              </a:buClr>
              <a:buSzPts val="2000"/>
              <a:buChar char="•"/>
              <a:defRPr sz="2000"/>
            </a:lvl1pPr>
            <a:lvl2pPr marL="914400" lvl="1" indent="-342900" algn="l">
              <a:lnSpc>
                <a:spcPct val="90000"/>
              </a:lnSpc>
              <a:spcBef>
                <a:spcPts val="6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04800" algn="l">
              <a:lnSpc>
                <a:spcPct val="90000"/>
              </a:lnSpc>
              <a:spcBef>
                <a:spcPts val="6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3"/>
          <p:cNvSpPr txBox="1">
            <a:spLocks noGrp="1"/>
          </p:cNvSpPr>
          <p:nvPr>
            <p:ph type="body" idx="2"/>
          </p:nvPr>
        </p:nvSpPr>
        <p:spPr>
          <a:xfrm>
            <a:off x="555303" y="1268760"/>
            <a:ext cx="10998068" cy="6480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595959"/>
              </a:buClr>
              <a:buSzPts val="2400"/>
              <a:buNone/>
              <a:defRPr sz="2400" i="1">
                <a:solidFill>
                  <a:srgbClr val="595959"/>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52" name="Google Shape;52;p53"/>
          <p:cNvPicPr preferRelativeResize="0"/>
          <p:nvPr/>
        </p:nvPicPr>
        <p:blipFill rotWithShape="1">
          <a:blip r:embed="rId2">
            <a:alphaModFix/>
          </a:blip>
          <a:srcRect/>
          <a:stretch/>
        </p:blipFill>
        <p:spPr>
          <a:xfrm>
            <a:off x="11022519" y="5817695"/>
            <a:ext cx="1137136" cy="994228"/>
          </a:xfrm>
          <a:prstGeom prst="rect">
            <a:avLst/>
          </a:prstGeom>
          <a:noFill/>
          <a:ln>
            <a:noFill/>
          </a:ln>
        </p:spPr>
      </p:pic>
      <p:sp>
        <p:nvSpPr>
          <p:cNvPr id="53" name="Google Shape;53;p53"/>
          <p:cNvSpPr txBox="1">
            <a:spLocks noGrp="1"/>
          </p:cNvSpPr>
          <p:nvPr>
            <p:ph type="sldNum" idx="12"/>
          </p:nvPr>
        </p:nvSpPr>
        <p:spPr>
          <a:xfrm>
            <a:off x="4724400" y="625225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595959"/>
                </a:solidFill>
                <a:latin typeface="Verdana"/>
                <a:ea typeface="Verdana"/>
                <a:cs typeface="Verdana"/>
                <a:sym typeface="Verdana"/>
              </a:defRPr>
            </a:lvl1pPr>
            <a:lvl2pPr marL="0" lvl="1" indent="0" algn="ctr">
              <a:spcBef>
                <a:spcPts val="0"/>
              </a:spcBef>
              <a:buNone/>
              <a:defRPr sz="1000" b="0" i="0" u="none" strike="noStrike" cap="none">
                <a:solidFill>
                  <a:srgbClr val="595959"/>
                </a:solidFill>
                <a:latin typeface="Verdana"/>
                <a:ea typeface="Verdana"/>
                <a:cs typeface="Verdana"/>
                <a:sym typeface="Verdana"/>
              </a:defRPr>
            </a:lvl2pPr>
            <a:lvl3pPr marL="0" lvl="2" indent="0" algn="ctr">
              <a:spcBef>
                <a:spcPts val="0"/>
              </a:spcBef>
              <a:buNone/>
              <a:defRPr sz="1000" b="0" i="0" u="none" strike="noStrike" cap="none">
                <a:solidFill>
                  <a:srgbClr val="595959"/>
                </a:solidFill>
                <a:latin typeface="Verdana"/>
                <a:ea typeface="Verdana"/>
                <a:cs typeface="Verdana"/>
                <a:sym typeface="Verdana"/>
              </a:defRPr>
            </a:lvl3pPr>
            <a:lvl4pPr marL="0" lvl="3" indent="0" algn="ctr">
              <a:spcBef>
                <a:spcPts val="0"/>
              </a:spcBef>
              <a:buNone/>
              <a:defRPr sz="1000" b="0" i="0" u="none" strike="noStrike" cap="none">
                <a:solidFill>
                  <a:srgbClr val="595959"/>
                </a:solidFill>
                <a:latin typeface="Verdana"/>
                <a:ea typeface="Verdana"/>
                <a:cs typeface="Verdana"/>
                <a:sym typeface="Verdana"/>
              </a:defRPr>
            </a:lvl4pPr>
            <a:lvl5pPr marL="0" lvl="4" indent="0" algn="ctr">
              <a:spcBef>
                <a:spcPts val="0"/>
              </a:spcBef>
              <a:buNone/>
              <a:defRPr sz="1000" b="0" i="0" u="none" strike="noStrike" cap="none">
                <a:solidFill>
                  <a:srgbClr val="595959"/>
                </a:solidFill>
                <a:latin typeface="Verdana"/>
                <a:ea typeface="Verdana"/>
                <a:cs typeface="Verdana"/>
                <a:sym typeface="Verdana"/>
              </a:defRPr>
            </a:lvl5pPr>
            <a:lvl6pPr marL="0" lvl="5" indent="0" algn="ctr">
              <a:spcBef>
                <a:spcPts val="0"/>
              </a:spcBef>
              <a:buNone/>
              <a:defRPr sz="1000" b="0" i="0" u="none" strike="noStrike" cap="none">
                <a:solidFill>
                  <a:srgbClr val="595959"/>
                </a:solidFill>
                <a:latin typeface="Verdana"/>
                <a:ea typeface="Verdana"/>
                <a:cs typeface="Verdana"/>
                <a:sym typeface="Verdana"/>
              </a:defRPr>
            </a:lvl6pPr>
            <a:lvl7pPr marL="0" lvl="6" indent="0" algn="ctr">
              <a:spcBef>
                <a:spcPts val="0"/>
              </a:spcBef>
              <a:buNone/>
              <a:defRPr sz="1000" b="0" i="0" u="none" strike="noStrike" cap="none">
                <a:solidFill>
                  <a:srgbClr val="595959"/>
                </a:solidFill>
                <a:latin typeface="Verdana"/>
                <a:ea typeface="Verdana"/>
                <a:cs typeface="Verdana"/>
                <a:sym typeface="Verdana"/>
              </a:defRPr>
            </a:lvl7pPr>
            <a:lvl8pPr marL="0" lvl="7" indent="0" algn="ctr">
              <a:spcBef>
                <a:spcPts val="0"/>
              </a:spcBef>
              <a:buNone/>
              <a:defRPr sz="1000" b="0" i="0" u="none" strike="noStrike" cap="none">
                <a:solidFill>
                  <a:srgbClr val="595959"/>
                </a:solidFill>
                <a:latin typeface="Verdana"/>
                <a:ea typeface="Verdana"/>
                <a:cs typeface="Verdana"/>
                <a:sym typeface="Verdana"/>
              </a:defRPr>
            </a:lvl8pPr>
            <a:lvl9pPr marL="0" lvl="8" indent="0" algn="ctr">
              <a:spcBef>
                <a:spcPts val="0"/>
              </a:spcBef>
              <a:buNone/>
              <a:defRPr sz="1000" b="0" i="0" u="none" strike="noStrike" cap="none">
                <a:solidFill>
                  <a:srgbClr val="59595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‹N°›</a:t>
            </a:fld>
            <a:endParaRPr/>
          </a:p>
        </p:txBody>
      </p:sp>
      <p:pic>
        <p:nvPicPr>
          <p:cNvPr id="54" name="Google Shape;54;p53" descr="TDSRC_Logo_couleur_FR.jpg"/>
          <p:cNvPicPr preferRelativeResize="0"/>
          <p:nvPr/>
        </p:nvPicPr>
        <p:blipFill rotWithShape="1">
          <a:blip r:embed="rId3">
            <a:alphaModFix/>
          </a:blip>
          <a:srcRect/>
          <a:stretch/>
        </p:blipFill>
        <p:spPr>
          <a:xfrm>
            <a:off x="26519" y="5863772"/>
            <a:ext cx="1137136" cy="9942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Partners - BigLogo">
  <p:cSld name="Title - Partners - BigLogo">
    <p:spTree>
      <p:nvGrpSpPr>
        <p:cNvPr id="1" name="Shape 55"/>
        <p:cNvGrpSpPr/>
        <p:nvPr/>
      </p:nvGrpSpPr>
      <p:grpSpPr>
        <a:xfrm>
          <a:off x="0" y="0"/>
          <a:ext cx="0" cy="0"/>
          <a:chOff x="0" y="0"/>
          <a:chExt cx="0" cy="0"/>
        </a:xfrm>
      </p:grpSpPr>
      <p:pic>
        <p:nvPicPr>
          <p:cNvPr id="56" name="Google Shape;56;p54" descr="TDSRC_Logo_couleur_FR.jpg"/>
          <p:cNvPicPr preferRelativeResize="0"/>
          <p:nvPr/>
        </p:nvPicPr>
        <p:blipFill rotWithShape="1">
          <a:blip r:embed="rId2">
            <a:alphaModFix/>
          </a:blip>
          <a:srcRect/>
          <a:stretch/>
        </p:blipFill>
        <p:spPr>
          <a:xfrm>
            <a:off x="8686800" y="0"/>
            <a:ext cx="3324459" cy="2906661"/>
          </a:xfrm>
          <a:prstGeom prst="rect">
            <a:avLst/>
          </a:prstGeom>
          <a:noFill/>
          <a:ln>
            <a:noFill/>
          </a:ln>
        </p:spPr>
      </p:pic>
      <p:pic>
        <p:nvPicPr>
          <p:cNvPr id="57" name="Google Shape;57;p54"/>
          <p:cNvPicPr preferRelativeResize="0"/>
          <p:nvPr/>
        </p:nvPicPr>
        <p:blipFill rotWithShape="1">
          <a:blip r:embed="rId3">
            <a:alphaModFix/>
          </a:blip>
          <a:srcRect/>
          <a:stretch/>
        </p:blipFill>
        <p:spPr>
          <a:xfrm>
            <a:off x="9787" y="0"/>
            <a:ext cx="3324457" cy="2906661"/>
          </a:xfrm>
          <a:prstGeom prst="rect">
            <a:avLst/>
          </a:prstGeom>
          <a:noFill/>
          <a:ln>
            <a:noFill/>
          </a:ln>
        </p:spPr>
      </p:pic>
      <p:sp>
        <p:nvSpPr>
          <p:cNvPr id="58" name="Google Shape;58;p54"/>
          <p:cNvSpPr txBox="1">
            <a:spLocks noGrp="1"/>
          </p:cNvSpPr>
          <p:nvPr>
            <p:ph type="title"/>
          </p:nvPr>
        </p:nvSpPr>
        <p:spPr>
          <a:xfrm>
            <a:off x="479376" y="2492896"/>
            <a:ext cx="10852151"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223AB"/>
              </a:buClr>
              <a:buSzPts val="4800"/>
              <a:buFont typeface="Arial"/>
              <a:buNone/>
              <a:defRPr sz="4800" b="1">
                <a:solidFill>
                  <a:srgbClr val="5223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4"/>
          <p:cNvSpPr txBox="1">
            <a:spLocks noGrp="1"/>
          </p:cNvSpPr>
          <p:nvPr>
            <p:ph type="body" idx="1"/>
          </p:nvPr>
        </p:nvSpPr>
        <p:spPr>
          <a:xfrm>
            <a:off x="479376" y="3787396"/>
            <a:ext cx="10852151"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a:solidFill>
                  <a:srgbClr val="595959"/>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60" name="Google Shape;60;p54"/>
          <p:cNvPicPr preferRelativeResize="0"/>
          <p:nvPr/>
        </p:nvPicPr>
        <p:blipFill rotWithShape="1">
          <a:blip r:embed="rId4">
            <a:alphaModFix/>
          </a:blip>
          <a:srcRect/>
          <a:stretch/>
        </p:blipFill>
        <p:spPr>
          <a:xfrm>
            <a:off x="6477000" y="5486400"/>
            <a:ext cx="5168900" cy="11145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lank">
  <p:cSld name="Title - Blank">
    <p:spTree>
      <p:nvGrpSpPr>
        <p:cNvPr id="1" name="Shape 61"/>
        <p:cNvGrpSpPr/>
        <p:nvPr/>
      </p:nvGrpSpPr>
      <p:grpSpPr>
        <a:xfrm>
          <a:off x="0" y="0"/>
          <a:ext cx="0" cy="0"/>
          <a:chOff x="0" y="0"/>
          <a:chExt cx="0" cy="0"/>
        </a:xfrm>
      </p:grpSpPr>
      <p:sp>
        <p:nvSpPr>
          <p:cNvPr id="62" name="Google Shape;62;p55"/>
          <p:cNvSpPr txBox="1">
            <a:spLocks noGrp="1"/>
          </p:cNvSpPr>
          <p:nvPr>
            <p:ph type="title"/>
          </p:nvPr>
        </p:nvSpPr>
        <p:spPr>
          <a:xfrm>
            <a:off x="527049" y="2303706"/>
            <a:ext cx="10852151"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5"/>
          <p:cNvSpPr txBox="1">
            <a:spLocks noGrp="1"/>
          </p:cNvSpPr>
          <p:nvPr>
            <p:ph type="body" idx="1"/>
          </p:nvPr>
        </p:nvSpPr>
        <p:spPr>
          <a:xfrm>
            <a:off x="527049" y="3598206"/>
            <a:ext cx="10852151"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a:solidFill>
                  <a:srgbClr val="595959"/>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64" name="Google Shape;64;p55" descr="TDSRC_Logo_couleur_FR.jpg"/>
          <p:cNvPicPr preferRelativeResize="0"/>
          <p:nvPr/>
        </p:nvPicPr>
        <p:blipFill rotWithShape="1">
          <a:blip r:embed="rId2">
            <a:alphaModFix/>
          </a:blip>
          <a:srcRect/>
          <a:stretch/>
        </p:blipFill>
        <p:spPr>
          <a:xfrm>
            <a:off x="9542367" y="0"/>
            <a:ext cx="2024724" cy="1770269"/>
          </a:xfrm>
          <a:prstGeom prst="rect">
            <a:avLst/>
          </a:prstGeom>
          <a:noFill/>
          <a:ln>
            <a:noFill/>
          </a:ln>
        </p:spPr>
      </p:pic>
      <p:pic>
        <p:nvPicPr>
          <p:cNvPr id="65" name="Google Shape;65;p55"/>
          <p:cNvPicPr preferRelativeResize="0"/>
          <p:nvPr/>
        </p:nvPicPr>
        <p:blipFill rotWithShape="1">
          <a:blip r:embed="rId3">
            <a:alphaModFix/>
          </a:blip>
          <a:srcRect/>
          <a:stretch/>
        </p:blipFill>
        <p:spPr>
          <a:xfrm>
            <a:off x="0" y="0"/>
            <a:ext cx="2003812" cy="175198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 Partners - Blue">
  <p:cSld name="1_Title - Partners - Blue">
    <p:spTree>
      <p:nvGrpSpPr>
        <p:cNvPr id="1" name="Shape 66"/>
        <p:cNvGrpSpPr/>
        <p:nvPr/>
      </p:nvGrpSpPr>
      <p:grpSpPr>
        <a:xfrm>
          <a:off x="0" y="0"/>
          <a:ext cx="0" cy="0"/>
          <a:chOff x="0" y="0"/>
          <a:chExt cx="0" cy="0"/>
        </a:xfrm>
      </p:grpSpPr>
      <p:sp>
        <p:nvSpPr>
          <p:cNvPr id="67" name="Google Shape;67;p56"/>
          <p:cNvSpPr/>
          <p:nvPr/>
        </p:nvSpPr>
        <p:spPr>
          <a:xfrm rot="10800000" flipH="1">
            <a:off x="-1" y="2289189"/>
            <a:ext cx="11596914" cy="223135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p56"/>
          <p:cNvSpPr txBox="1">
            <a:spLocks noGrp="1"/>
          </p:cNvSpPr>
          <p:nvPr>
            <p:ph type="title"/>
          </p:nvPr>
        </p:nvSpPr>
        <p:spPr>
          <a:xfrm>
            <a:off x="527049" y="2303706"/>
            <a:ext cx="10852151"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6"/>
          <p:cNvSpPr txBox="1">
            <a:spLocks noGrp="1"/>
          </p:cNvSpPr>
          <p:nvPr>
            <p:ph type="body" idx="1"/>
          </p:nvPr>
        </p:nvSpPr>
        <p:spPr>
          <a:xfrm>
            <a:off x="527049" y="3598206"/>
            <a:ext cx="10852151"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0" name="Google Shape;70;p56"/>
          <p:cNvPicPr preferRelativeResize="0"/>
          <p:nvPr/>
        </p:nvPicPr>
        <p:blipFill rotWithShape="1">
          <a:blip r:embed="rId2">
            <a:alphaModFix/>
          </a:blip>
          <a:srcRect/>
          <a:stretch/>
        </p:blipFill>
        <p:spPr>
          <a:xfrm>
            <a:off x="-12268" y="18283"/>
            <a:ext cx="2003812" cy="1751986"/>
          </a:xfrm>
          <a:prstGeom prst="rect">
            <a:avLst/>
          </a:prstGeom>
          <a:noFill/>
          <a:ln>
            <a:noFill/>
          </a:ln>
        </p:spPr>
      </p:pic>
      <p:pic>
        <p:nvPicPr>
          <p:cNvPr id="71" name="Google Shape;71;p56" descr="TDSRC_Logo_couleur_FR.jpg"/>
          <p:cNvPicPr preferRelativeResize="0"/>
          <p:nvPr/>
        </p:nvPicPr>
        <p:blipFill rotWithShape="1">
          <a:blip r:embed="rId3">
            <a:alphaModFix/>
          </a:blip>
          <a:srcRect/>
          <a:stretch/>
        </p:blipFill>
        <p:spPr>
          <a:xfrm>
            <a:off x="10167276" y="9141"/>
            <a:ext cx="2024724" cy="1770269"/>
          </a:xfrm>
          <a:prstGeom prst="rect">
            <a:avLst/>
          </a:prstGeom>
          <a:noFill/>
          <a:ln>
            <a:noFill/>
          </a:ln>
        </p:spPr>
      </p:pic>
      <p:pic>
        <p:nvPicPr>
          <p:cNvPr id="72" name="Google Shape;72;p56"/>
          <p:cNvPicPr preferRelativeResize="0"/>
          <p:nvPr/>
        </p:nvPicPr>
        <p:blipFill rotWithShape="1">
          <a:blip r:embed="rId4">
            <a:alphaModFix/>
          </a:blip>
          <a:srcRect/>
          <a:stretch/>
        </p:blipFill>
        <p:spPr>
          <a:xfrm>
            <a:off x="6477000" y="5486400"/>
            <a:ext cx="5168900" cy="11145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lue">
  <p:cSld name="Title - Blue">
    <p:spTree>
      <p:nvGrpSpPr>
        <p:cNvPr id="1" name="Shape 73"/>
        <p:cNvGrpSpPr/>
        <p:nvPr/>
      </p:nvGrpSpPr>
      <p:grpSpPr>
        <a:xfrm>
          <a:off x="0" y="0"/>
          <a:ext cx="0" cy="0"/>
          <a:chOff x="0" y="0"/>
          <a:chExt cx="0" cy="0"/>
        </a:xfrm>
      </p:grpSpPr>
      <p:sp>
        <p:nvSpPr>
          <p:cNvPr id="74" name="Google Shape;74;p57"/>
          <p:cNvSpPr/>
          <p:nvPr/>
        </p:nvSpPr>
        <p:spPr>
          <a:xfrm rot="10800000" flipH="1">
            <a:off x="-1" y="2289189"/>
            <a:ext cx="11596914" cy="223135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5" name="Google Shape;75;p57"/>
          <p:cNvSpPr txBox="1">
            <a:spLocks noGrp="1"/>
          </p:cNvSpPr>
          <p:nvPr>
            <p:ph type="title"/>
          </p:nvPr>
        </p:nvSpPr>
        <p:spPr>
          <a:xfrm>
            <a:off x="527049" y="2303706"/>
            <a:ext cx="10852151" cy="12923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7"/>
          <p:cNvSpPr txBox="1">
            <a:spLocks noGrp="1"/>
          </p:cNvSpPr>
          <p:nvPr>
            <p:ph type="body" idx="1"/>
          </p:nvPr>
        </p:nvSpPr>
        <p:spPr>
          <a:xfrm>
            <a:off x="527049" y="3598206"/>
            <a:ext cx="10852151" cy="7771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7" name="Google Shape;77;p57" descr="TDSRC_Logo_couleur_FR.jpg"/>
          <p:cNvPicPr preferRelativeResize="0"/>
          <p:nvPr/>
        </p:nvPicPr>
        <p:blipFill rotWithShape="1">
          <a:blip r:embed="rId2">
            <a:alphaModFix/>
          </a:blip>
          <a:srcRect/>
          <a:stretch/>
        </p:blipFill>
        <p:spPr>
          <a:xfrm>
            <a:off x="10167276" y="9141"/>
            <a:ext cx="2024724" cy="1770269"/>
          </a:xfrm>
          <a:prstGeom prst="rect">
            <a:avLst/>
          </a:prstGeom>
          <a:noFill/>
          <a:ln>
            <a:noFill/>
          </a:ln>
        </p:spPr>
      </p:pic>
      <p:pic>
        <p:nvPicPr>
          <p:cNvPr id="78" name="Google Shape;78;p57"/>
          <p:cNvPicPr preferRelativeResize="0"/>
          <p:nvPr/>
        </p:nvPicPr>
        <p:blipFill rotWithShape="1">
          <a:blip r:embed="rId3">
            <a:alphaModFix/>
          </a:blip>
          <a:srcRect/>
          <a:stretch/>
        </p:blipFill>
        <p:spPr>
          <a:xfrm>
            <a:off x="0" y="0"/>
            <a:ext cx="2003812" cy="1751986"/>
          </a:xfrm>
          <a:prstGeom prst="rect">
            <a:avLst/>
          </a:prstGeom>
          <a:noFill/>
          <a:ln>
            <a:noFill/>
          </a:ln>
        </p:spPr>
      </p:pic>
      <p:pic>
        <p:nvPicPr>
          <p:cNvPr id="79" name="Google Shape;79;p57"/>
          <p:cNvPicPr preferRelativeResize="0"/>
          <p:nvPr/>
        </p:nvPicPr>
        <p:blipFill rotWithShape="1">
          <a:blip r:embed="rId4">
            <a:alphaModFix/>
          </a:blip>
          <a:srcRect/>
          <a:stretch/>
        </p:blipFill>
        <p:spPr>
          <a:xfrm>
            <a:off x="6477000" y="5486400"/>
            <a:ext cx="5168900" cy="11145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body" idx="1"/>
          </p:nvPr>
        </p:nvSpPr>
        <p:spPr>
          <a:xfrm>
            <a:off x="838200" y="1738544"/>
            <a:ext cx="10515600" cy="376745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48"/>
          <p:cNvSpPr txBox="1">
            <a:spLocks noGrp="1"/>
          </p:cNvSpPr>
          <p:nvPr>
            <p:ph type="title"/>
          </p:nvPr>
        </p:nvSpPr>
        <p:spPr>
          <a:xfrm>
            <a:off x="838200" y="684442"/>
            <a:ext cx="10192657" cy="8540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595959"/>
                </a:solidFill>
                <a:latin typeface="Verdana"/>
                <a:ea typeface="Verdana"/>
                <a:cs typeface="Verdana"/>
                <a:sym typeface="Verdana"/>
              </a:defRPr>
            </a:lvl1pPr>
            <a:lvl2pPr marL="0" marR="0" lvl="1" indent="0" algn="r" rtl="0">
              <a:spcBef>
                <a:spcPts val="0"/>
              </a:spcBef>
              <a:buNone/>
              <a:defRPr sz="1000" b="0" i="0" u="none" strike="noStrike" cap="none">
                <a:solidFill>
                  <a:srgbClr val="595959"/>
                </a:solidFill>
                <a:latin typeface="Verdana"/>
                <a:ea typeface="Verdana"/>
                <a:cs typeface="Verdana"/>
                <a:sym typeface="Verdana"/>
              </a:defRPr>
            </a:lvl2pPr>
            <a:lvl3pPr marL="0" marR="0" lvl="2" indent="0" algn="r" rtl="0">
              <a:spcBef>
                <a:spcPts val="0"/>
              </a:spcBef>
              <a:buNone/>
              <a:defRPr sz="1000" b="0" i="0" u="none" strike="noStrike" cap="none">
                <a:solidFill>
                  <a:srgbClr val="595959"/>
                </a:solidFill>
                <a:latin typeface="Verdana"/>
                <a:ea typeface="Verdana"/>
                <a:cs typeface="Verdana"/>
                <a:sym typeface="Verdana"/>
              </a:defRPr>
            </a:lvl3pPr>
            <a:lvl4pPr marL="0" marR="0" lvl="3" indent="0" algn="r" rtl="0">
              <a:spcBef>
                <a:spcPts val="0"/>
              </a:spcBef>
              <a:buNone/>
              <a:defRPr sz="1000" b="0" i="0" u="none" strike="noStrike" cap="none">
                <a:solidFill>
                  <a:srgbClr val="595959"/>
                </a:solidFill>
                <a:latin typeface="Verdana"/>
                <a:ea typeface="Verdana"/>
                <a:cs typeface="Verdana"/>
                <a:sym typeface="Verdana"/>
              </a:defRPr>
            </a:lvl4pPr>
            <a:lvl5pPr marL="0" marR="0" lvl="4" indent="0" algn="r" rtl="0">
              <a:spcBef>
                <a:spcPts val="0"/>
              </a:spcBef>
              <a:buNone/>
              <a:defRPr sz="1000" b="0" i="0" u="none" strike="noStrike" cap="none">
                <a:solidFill>
                  <a:srgbClr val="595959"/>
                </a:solidFill>
                <a:latin typeface="Verdana"/>
                <a:ea typeface="Verdana"/>
                <a:cs typeface="Verdana"/>
                <a:sym typeface="Verdana"/>
              </a:defRPr>
            </a:lvl5pPr>
            <a:lvl6pPr marL="0" marR="0" lvl="5" indent="0" algn="r" rtl="0">
              <a:spcBef>
                <a:spcPts val="0"/>
              </a:spcBef>
              <a:buNone/>
              <a:defRPr sz="1000" b="0" i="0" u="none" strike="noStrike" cap="none">
                <a:solidFill>
                  <a:srgbClr val="595959"/>
                </a:solidFill>
                <a:latin typeface="Verdana"/>
                <a:ea typeface="Verdana"/>
                <a:cs typeface="Verdana"/>
                <a:sym typeface="Verdana"/>
              </a:defRPr>
            </a:lvl6pPr>
            <a:lvl7pPr marL="0" marR="0" lvl="6" indent="0" algn="r" rtl="0">
              <a:spcBef>
                <a:spcPts val="0"/>
              </a:spcBef>
              <a:buNone/>
              <a:defRPr sz="1000" b="0" i="0" u="none" strike="noStrike" cap="none">
                <a:solidFill>
                  <a:srgbClr val="595959"/>
                </a:solidFill>
                <a:latin typeface="Verdana"/>
                <a:ea typeface="Verdana"/>
                <a:cs typeface="Verdana"/>
                <a:sym typeface="Verdana"/>
              </a:defRPr>
            </a:lvl7pPr>
            <a:lvl8pPr marL="0" marR="0" lvl="7" indent="0" algn="r" rtl="0">
              <a:spcBef>
                <a:spcPts val="0"/>
              </a:spcBef>
              <a:buNone/>
              <a:defRPr sz="1000" b="0" i="0" u="none" strike="noStrike" cap="none">
                <a:solidFill>
                  <a:srgbClr val="595959"/>
                </a:solidFill>
                <a:latin typeface="Verdana"/>
                <a:ea typeface="Verdana"/>
                <a:cs typeface="Verdana"/>
                <a:sym typeface="Verdana"/>
              </a:defRPr>
            </a:lvl8pPr>
            <a:lvl9pPr marL="0" marR="0" lvl="8" indent="0" algn="r" rtl="0">
              <a:spcBef>
                <a:spcPts val="0"/>
              </a:spcBef>
              <a:buNone/>
              <a:defRPr sz="1000" b="0" i="0" u="none" strike="noStrike" cap="none">
                <a:solidFill>
                  <a:srgbClr val="59595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editionsdugrandelan.com/wp-content/uploads/2024/04/FicheAccompagnement_PADN.pdf"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ideo" Target="https://www.youtube.com/embed/X-q1XOCr-3E?feature=oembed"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slide" Target="slide21.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5" name="Image 4" descr="Une image contenant texte, carte, atlas, diagramme&#10;&#10;Description générée automatiquement">
            <a:extLst>
              <a:ext uri="{FF2B5EF4-FFF2-40B4-BE49-F238E27FC236}">
                <a16:creationId xmlns:a16="http://schemas.microsoft.com/office/drawing/2014/main" id="{BBDA8221-1798-17FF-64D7-84151667F663}"/>
              </a:ext>
            </a:extLst>
          </p:cNvPr>
          <p:cNvPicPr>
            <a:picLocks noChangeAspect="1"/>
          </p:cNvPicPr>
          <p:nvPr/>
        </p:nvPicPr>
        <p:blipFill>
          <a:blip r:embed="rId3"/>
          <a:stretch>
            <a:fillRect/>
          </a:stretch>
        </p:blipFill>
        <p:spPr>
          <a:xfrm>
            <a:off x="1452955" y="3621093"/>
            <a:ext cx="3665868" cy="3178141"/>
          </a:xfrm>
          <a:prstGeom prst="rect">
            <a:avLst/>
          </a:prstGeom>
        </p:spPr>
      </p:pic>
      <p:sp>
        <p:nvSpPr>
          <p:cNvPr id="147" name="Google Shape;147;p1"/>
          <p:cNvSpPr txBox="1">
            <a:spLocks noGrp="1"/>
          </p:cNvSpPr>
          <p:nvPr>
            <p:ph type="title"/>
          </p:nvPr>
        </p:nvSpPr>
        <p:spPr>
          <a:xfrm>
            <a:off x="527048" y="1697650"/>
            <a:ext cx="10852151" cy="12923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b="1" dirty="0">
                <a:latin typeface="Verdana" panose="020B0604030504040204" pitchFamily="34" charset="0"/>
                <a:ea typeface="Verdana" panose="020B0604030504040204" pitchFamily="34" charset="0"/>
              </a:rPr>
              <a:t>Direction Nunavik</a:t>
            </a:r>
            <a:endParaRPr b="1" dirty="0">
              <a:latin typeface="Verdana" panose="020B0604030504040204" pitchFamily="34" charset="0"/>
              <a:ea typeface="Verdana" panose="020B0604030504040204" pitchFamily="34" charset="0"/>
            </a:endParaRPr>
          </a:p>
        </p:txBody>
      </p:sp>
      <p:sp>
        <p:nvSpPr>
          <p:cNvPr id="148" name="Google Shape;148;p1"/>
          <p:cNvSpPr txBox="1">
            <a:spLocks noGrp="1"/>
          </p:cNvSpPr>
          <p:nvPr>
            <p:ph type="body" idx="1"/>
          </p:nvPr>
        </p:nvSpPr>
        <p:spPr>
          <a:xfrm>
            <a:off x="527048" y="3043487"/>
            <a:ext cx="10852151" cy="7771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fr-CA" dirty="0">
                <a:latin typeface="Verdana" panose="020B0604030504040204" pitchFamily="34" charset="0"/>
                <a:ea typeface="Verdana" panose="020B0604030504040204" pitchFamily="34" charset="0"/>
              </a:rPr>
              <a:t>Avec </a:t>
            </a:r>
            <a:r>
              <a:rPr lang="fr-CA" i="1" dirty="0">
                <a:latin typeface="Verdana" panose="020B0604030504040204" pitchFamily="34" charset="0"/>
                <a:ea typeface="Verdana" panose="020B0604030504040204" pitchFamily="34" charset="0"/>
              </a:rPr>
              <a:t>Le p’tit avion du Nunavik</a:t>
            </a:r>
          </a:p>
        </p:txBody>
      </p:sp>
      <p:pic>
        <p:nvPicPr>
          <p:cNvPr id="3" name="Image 2" descr="Une image contenant texte, affiche, avion, illustration&#10;&#10;Description générée automatiquement">
            <a:extLst>
              <a:ext uri="{FF2B5EF4-FFF2-40B4-BE49-F238E27FC236}">
                <a16:creationId xmlns:a16="http://schemas.microsoft.com/office/drawing/2014/main" id="{B6232100-B31A-5C68-68EF-DEE4B7AFD2EE}"/>
              </a:ext>
            </a:extLst>
          </p:cNvPr>
          <p:cNvPicPr>
            <a:picLocks noChangeAspect="1"/>
          </p:cNvPicPr>
          <p:nvPr/>
        </p:nvPicPr>
        <p:blipFill>
          <a:blip r:embed="rId4"/>
          <a:stretch>
            <a:fillRect/>
          </a:stretch>
        </p:blipFill>
        <p:spPr>
          <a:xfrm>
            <a:off x="7020941" y="613121"/>
            <a:ext cx="4866260" cy="5331188"/>
          </a:xfrm>
          <a:prstGeom prst="rect">
            <a:avLst/>
          </a:prstGeom>
        </p:spPr>
      </p:pic>
      <p:sp>
        <p:nvSpPr>
          <p:cNvPr id="4" name="ZoneTexte 3">
            <a:extLst>
              <a:ext uri="{FF2B5EF4-FFF2-40B4-BE49-F238E27FC236}">
                <a16:creationId xmlns:a16="http://schemas.microsoft.com/office/drawing/2014/main" id="{DA188BF1-33F8-E43E-AAE4-A8AA15C9AD4B}"/>
              </a:ext>
            </a:extLst>
          </p:cNvPr>
          <p:cNvSpPr txBox="1"/>
          <p:nvPr/>
        </p:nvSpPr>
        <p:spPr>
          <a:xfrm>
            <a:off x="7073178" y="5997793"/>
            <a:ext cx="4866260" cy="738664"/>
          </a:xfrm>
          <a:prstGeom prst="rect">
            <a:avLst/>
          </a:prstGeom>
          <a:noFill/>
        </p:spPr>
        <p:txBody>
          <a:bodyPr wrap="square" rtlCol="0">
            <a:spAutoFit/>
          </a:bodyPr>
          <a:lstStyle/>
          <a:p>
            <a:r>
              <a:rPr lang="fr-CA" i="1" dirty="0">
                <a:latin typeface="Verdana" panose="020B0604030504040204" pitchFamily="34" charset="0"/>
                <a:ea typeface="Verdana" panose="020B0604030504040204" pitchFamily="34" charset="0"/>
              </a:rPr>
              <a:t>Le Club remercie les Éditions du Grand Élan d’avoir </a:t>
            </a:r>
            <a:br>
              <a:rPr lang="fr-CA" i="1" dirty="0">
                <a:latin typeface="Verdana" panose="020B0604030504040204" pitchFamily="34" charset="0"/>
                <a:ea typeface="Verdana" panose="020B0604030504040204" pitchFamily="34" charset="0"/>
              </a:rPr>
            </a:br>
            <a:r>
              <a:rPr lang="fr-CA" i="1" dirty="0">
                <a:latin typeface="Verdana" panose="020B0604030504040204" pitchFamily="34" charset="0"/>
                <a:ea typeface="Verdana" panose="020B0604030504040204" pitchFamily="34" charset="0"/>
              </a:rPr>
              <a:t>inspiré le contenu de cette présentation avec leur </a:t>
            </a:r>
            <a:br>
              <a:rPr lang="fr-CA" i="1" dirty="0">
                <a:latin typeface="Verdana" panose="020B0604030504040204" pitchFamily="34" charset="0"/>
                <a:ea typeface="Verdana" panose="020B0604030504040204" pitchFamily="34" charset="0"/>
              </a:rPr>
            </a:br>
            <a:r>
              <a:rPr lang="fr-CA" i="1" dirty="0">
                <a:latin typeface="Verdana" panose="020B0604030504040204" pitchFamily="34" charset="0"/>
                <a:ea typeface="Verdana" panose="020B0604030504040204" pitchFamily="34" charset="0"/>
                <a:hlinkClick r:id="rId5"/>
              </a:rPr>
              <a:t>fiche d’accompagnement</a:t>
            </a:r>
            <a:r>
              <a:rPr lang="fr-CA" i="1" dirty="0">
                <a:latin typeface="Verdana" panose="020B0604030504040204" pitchFamily="34" charset="0"/>
                <a:ea typeface="Verdana" panose="020B060403050404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02124"/>
              </a:buClr>
              <a:buSzPts val="4200"/>
              <a:buFont typeface="Calibri"/>
              <a:buNone/>
            </a:pPr>
            <a:r>
              <a:rPr lang="en-US" b="1" dirty="0">
                <a:solidFill>
                  <a:srgbClr val="202124"/>
                </a:solidFill>
                <a:latin typeface="Verdana" panose="020B0604030504040204" pitchFamily="34" charset="0"/>
                <a:ea typeface="Verdana" panose="020B0604030504040204" pitchFamily="34" charset="0"/>
                <a:cs typeface="Calibri"/>
                <a:sym typeface="Calibri"/>
              </a:rPr>
              <a:t>Le blizzard </a:t>
            </a:r>
            <a:r>
              <a:rPr lang="en-US" sz="2400" b="1" dirty="0">
                <a:solidFill>
                  <a:srgbClr val="202124"/>
                </a:solidFill>
                <a:latin typeface="Verdana" panose="020B0604030504040204" pitchFamily="34" charset="0"/>
                <a:ea typeface="Verdana" panose="020B0604030504040204" pitchFamily="34" charset="0"/>
                <a:cs typeface="Calibri"/>
                <a:sym typeface="Calibri"/>
              </a:rPr>
              <a:t>(p. 22-23)</a:t>
            </a:r>
            <a:endParaRPr sz="2400" dirty="0">
              <a:latin typeface="Verdana" panose="020B0604030504040204" pitchFamily="34" charset="0"/>
              <a:ea typeface="Verdana" panose="020B0604030504040204" pitchFamily="34" charset="0"/>
            </a:endParaRPr>
          </a:p>
        </p:txBody>
      </p:sp>
      <p:sp>
        <p:nvSpPr>
          <p:cNvPr id="162" name="Google Shape;162;p3"/>
          <p:cNvSpPr txBox="1">
            <a:spLocks noGrp="1"/>
          </p:cNvSpPr>
          <p:nvPr>
            <p:ph type="body" idx="2"/>
          </p:nvPr>
        </p:nvSpPr>
        <p:spPr>
          <a:xfrm>
            <a:off x="518860" y="1596751"/>
            <a:ext cx="10998068" cy="1683162"/>
          </a:xfrm>
          <a:prstGeom prst="rect">
            <a:avLst/>
          </a:prstGeom>
          <a:noFill/>
          <a:ln>
            <a:noFill/>
          </a:ln>
        </p:spPr>
        <p:txBody>
          <a:bodyPr spcFirstLastPara="1" wrap="square" lIns="91425" tIns="45700" rIns="91425" bIns="45700" anchor="t" anchorCtr="0">
            <a:normAutofit/>
          </a:bodyPr>
          <a:lstStyle/>
          <a:p>
            <a:pPr marL="0" lvl="0" indent="0" rtl="0">
              <a:lnSpc>
                <a:spcPct val="134000"/>
              </a:lnSpc>
              <a:spcBef>
                <a:spcPts val="600"/>
              </a:spcBef>
              <a:spcAft>
                <a:spcPts val="0"/>
              </a:spcAft>
              <a:buClr>
                <a:schemeClr val="dk1"/>
              </a:buClr>
              <a:buSzPts val="2400"/>
              <a:buNone/>
            </a:pPr>
            <a:r>
              <a:rPr lang="fr-CA" b="1" i="0" dirty="0">
                <a:solidFill>
                  <a:schemeClr val="dk1"/>
                </a:solidFill>
                <a:latin typeface="Verdana" panose="020B0604030504040204" pitchFamily="34" charset="0"/>
                <a:ea typeface="Verdana" panose="020B0604030504040204" pitchFamily="34" charset="0"/>
                <a:cs typeface="Calibri"/>
                <a:sym typeface="Calibri"/>
              </a:rPr>
              <a:t>Vrai ou faux? Un blizzard est une tempête de neige, puissante et prolongée, qui réunit de basses températures et des vents forts chargés de flocons.</a:t>
            </a:r>
            <a:endParaRPr b="1" dirty="0">
              <a:solidFill>
                <a:schemeClr val="dk1"/>
              </a:solidFill>
              <a:latin typeface="Verdana" panose="020B0604030504040204" pitchFamily="34" charset="0"/>
              <a:ea typeface="Verdana" panose="020B0604030504040204" pitchFamily="34" charset="0"/>
              <a:cs typeface="Calibri"/>
              <a:sym typeface="Calibri"/>
            </a:endParaRPr>
          </a:p>
          <a:p>
            <a:pPr marL="0" lvl="0" indent="0" algn="l" rtl="0">
              <a:lnSpc>
                <a:spcPct val="100000"/>
              </a:lnSpc>
              <a:spcBef>
                <a:spcPts val="0"/>
              </a:spcBef>
              <a:spcAft>
                <a:spcPts val="0"/>
              </a:spcAft>
              <a:buClr>
                <a:srgbClr val="595959"/>
              </a:buClr>
              <a:buSzPts val="2400"/>
              <a:buNone/>
            </a:pPr>
            <a:endParaRPr dirty="0"/>
          </a:p>
        </p:txBody>
      </p:sp>
      <p:sp>
        <p:nvSpPr>
          <p:cNvPr id="2" name="ZoneTexte 1">
            <a:extLst>
              <a:ext uri="{FF2B5EF4-FFF2-40B4-BE49-F238E27FC236}">
                <a16:creationId xmlns:a16="http://schemas.microsoft.com/office/drawing/2014/main" id="{9CE5C20F-9E16-C1B9-0922-BA138BD9E8F2}"/>
              </a:ext>
            </a:extLst>
          </p:cNvPr>
          <p:cNvSpPr txBox="1"/>
          <p:nvPr/>
        </p:nvSpPr>
        <p:spPr>
          <a:xfrm>
            <a:off x="555303" y="3061252"/>
            <a:ext cx="10728582" cy="2068771"/>
          </a:xfrm>
          <a:prstGeom prst="rect">
            <a:avLst/>
          </a:prstGeom>
          <a:noFill/>
        </p:spPr>
        <p:txBody>
          <a:bodyPr wrap="square" rtlCol="0">
            <a:spAutoFit/>
          </a:bodyPr>
          <a:lstStyle/>
          <a:p>
            <a:pPr>
              <a:lnSpc>
                <a:spcPct val="114000"/>
              </a:lnSpc>
              <a:spcBef>
                <a:spcPts val="600"/>
              </a:spcBef>
            </a:pPr>
            <a:endParaRPr lang="fr-CA" sz="2400" dirty="0">
              <a:latin typeface="Verdana" panose="020B0604030504040204" pitchFamily="34" charset="0"/>
              <a:ea typeface="Verdana" panose="020B0604030504040204" pitchFamily="34" charset="0"/>
            </a:endParaRPr>
          </a:p>
          <a:p>
            <a:pPr>
              <a:lnSpc>
                <a:spcPct val="114000"/>
              </a:lnSpc>
              <a:spcBef>
                <a:spcPts val="600"/>
              </a:spcBef>
            </a:pPr>
            <a:r>
              <a:rPr lang="fr-CA" sz="2400" dirty="0">
                <a:latin typeface="Verdana" panose="020B0604030504040204" pitchFamily="34" charset="0"/>
                <a:ea typeface="Verdana" panose="020B0604030504040204" pitchFamily="34" charset="0"/>
              </a:rPr>
              <a:t>Vrai. Un blizzard comme celui présenté dans le livre perturbe très souvent les voyages en avion, le transport des voyageurs et l’acheminement des denrées fraîches dans les épiceries du Nunavik.  </a:t>
            </a:r>
          </a:p>
          <a:p>
            <a:endParaRPr lang="fr-CA" dirty="0"/>
          </a:p>
        </p:txBody>
      </p:sp>
      <p:sp>
        <p:nvSpPr>
          <p:cNvPr id="3" name="Rectangle : en biseau 2">
            <a:extLst>
              <a:ext uri="{FF2B5EF4-FFF2-40B4-BE49-F238E27FC236}">
                <a16:creationId xmlns:a16="http://schemas.microsoft.com/office/drawing/2014/main" id="{4C227724-5C4E-8C35-9CDD-2E0EA882B255}"/>
              </a:ext>
            </a:extLst>
          </p:cNvPr>
          <p:cNvSpPr/>
          <p:nvPr/>
        </p:nvSpPr>
        <p:spPr>
          <a:xfrm>
            <a:off x="5137394" y="5934531"/>
            <a:ext cx="1564400" cy="794314"/>
          </a:xfrm>
          <a:prstGeom prst="bevel">
            <a:avLst/>
          </a:prstGeom>
          <a:solidFill>
            <a:srgbClr val="00A1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Tree>
    <p:extLst>
      <p:ext uri="{BB962C8B-B14F-4D97-AF65-F5344CB8AC3E}">
        <p14:creationId xmlns:p14="http://schemas.microsoft.com/office/powerpoint/2010/main" val="31969838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err="1">
                <a:latin typeface="Verdana" panose="020B0604030504040204" pitchFamily="34" charset="0"/>
                <a:ea typeface="Verdana" panose="020B0604030504040204" pitchFamily="34" charset="0"/>
              </a:rPr>
              <a:t>Kangiqsujuaq</a:t>
            </a:r>
            <a:r>
              <a:rPr lang="en-US" b="1" dirty="0">
                <a:latin typeface="Verdana" panose="020B0604030504040204" pitchFamily="34" charset="0"/>
                <a:ea typeface="Verdana" panose="020B0604030504040204" pitchFamily="34" charset="0"/>
              </a:rPr>
              <a:t> </a:t>
            </a:r>
            <a:r>
              <a:rPr lang="en-US" sz="2400" b="1" dirty="0">
                <a:latin typeface="Verdana" panose="020B0604030504040204" pitchFamily="34" charset="0"/>
                <a:ea typeface="Verdana" panose="020B0604030504040204" pitchFamily="34" charset="0"/>
              </a:rPr>
              <a:t>(p. 24-25)</a:t>
            </a:r>
            <a:endParaRPr sz="2400" b="1" dirty="0">
              <a:latin typeface="Verdana" panose="020B0604030504040204" pitchFamily="34" charset="0"/>
              <a:ea typeface="Verdana" panose="020B0604030504040204" pitchFamily="34" charset="0"/>
            </a:endParaRPr>
          </a:p>
        </p:txBody>
      </p:sp>
      <p:sp>
        <p:nvSpPr>
          <p:cNvPr id="178" name="Google Shape;178;p5"/>
          <p:cNvSpPr txBox="1">
            <a:spLocks noGrp="1"/>
          </p:cNvSpPr>
          <p:nvPr>
            <p:ph type="body" idx="2"/>
          </p:nvPr>
        </p:nvSpPr>
        <p:spPr>
          <a:xfrm>
            <a:off x="655983" y="1716019"/>
            <a:ext cx="10998068" cy="101724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ts val="2400"/>
              <a:buNone/>
            </a:pPr>
            <a:r>
              <a:rPr lang="fr-CA" b="1" i="0" dirty="0">
                <a:solidFill>
                  <a:schemeClr val="tx1"/>
                </a:solidFill>
                <a:latin typeface="Verdana" panose="020B0604030504040204" pitchFamily="34" charset="0"/>
                <a:ea typeface="Verdana" panose="020B0604030504040204" pitchFamily="34" charset="0"/>
              </a:rPr>
              <a:t>Vrai ou faux? La pêche aux moules sous la banquise est tout à fait sécuritaire.</a:t>
            </a:r>
          </a:p>
        </p:txBody>
      </p:sp>
      <p:sp>
        <p:nvSpPr>
          <p:cNvPr id="2" name="ZoneTexte 1">
            <a:extLst>
              <a:ext uri="{FF2B5EF4-FFF2-40B4-BE49-F238E27FC236}">
                <a16:creationId xmlns:a16="http://schemas.microsoft.com/office/drawing/2014/main" id="{08C08746-117C-575E-4F4F-1849E1E27ABF}"/>
              </a:ext>
            </a:extLst>
          </p:cNvPr>
          <p:cNvSpPr txBox="1"/>
          <p:nvPr/>
        </p:nvSpPr>
        <p:spPr>
          <a:xfrm>
            <a:off x="655983" y="3110948"/>
            <a:ext cx="10495926" cy="1938992"/>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Faux. Cette activité peut être très dangereuse. Elle se fait lors de la pleine lune ou de la nouvelle lune, moments où la marée basse dure plus longtemps. Toutefois, les Inuit n’ont que 90 minutes pour pêcher les moules et remonter. Après ce délai, ils risquent de se retrouver piégés par la marée montante.</a:t>
            </a:r>
          </a:p>
        </p:txBody>
      </p:sp>
      <p:sp>
        <p:nvSpPr>
          <p:cNvPr id="3" name="Rectangle : en biseau 2">
            <a:extLst>
              <a:ext uri="{FF2B5EF4-FFF2-40B4-BE49-F238E27FC236}">
                <a16:creationId xmlns:a16="http://schemas.microsoft.com/office/drawing/2014/main" id="{D5FF9F8B-A3D5-C25D-DB54-00415CF3B434}"/>
              </a:ext>
            </a:extLst>
          </p:cNvPr>
          <p:cNvSpPr/>
          <p:nvPr/>
        </p:nvSpPr>
        <p:spPr>
          <a:xfrm>
            <a:off x="4756706" y="5894254"/>
            <a:ext cx="1934308" cy="832338"/>
          </a:xfrm>
          <a:prstGeom prst="bevel">
            <a:avLst/>
          </a:prstGeom>
          <a:solidFill>
            <a:srgbClr val="5223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Tree>
    <p:extLst>
      <p:ext uri="{BB962C8B-B14F-4D97-AF65-F5344CB8AC3E}">
        <p14:creationId xmlns:p14="http://schemas.microsoft.com/office/powerpoint/2010/main" val="3508223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34818C-5A03-A05C-3969-93EB43EBE570}"/>
              </a:ext>
            </a:extLst>
          </p:cNvPr>
          <p:cNvSpPr>
            <a:spLocks noGrp="1"/>
          </p:cNvSpPr>
          <p:nvPr>
            <p:ph type="title"/>
          </p:nvPr>
        </p:nvSpPr>
        <p:spPr/>
        <p:txBody>
          <a:bodyPr/>
          <a:lstStyle/>
          <a:p>
            <a:r>
              <a:rPr lang="fr-CA" b="1" dirty="0">
                <a:latin typeface="Verdana" panose="020B0604030504040204" pitchFamily="34" charset="0"/>
                <a:ea typeface="Verdana" panose="020B0604030504040204" pitchFamily="34" charset="0"/>
              </a:rPr>
              <a:t>Salluit </a:t>
            </a:r>
            <a:r>
              <a:rPr lang="fr-CA" sz="2400" b="1" dirty="0">
                <a:latin typeface="Verdana" panose="020B0604030504040204" pitchFamily="34" charset="0"/>
                <a:ea typeface="Verdana" panose="020B0604030504040204" pitchFamily="34" charset="0"/>
              </a:rPr>
              <a:t>(p. 26-27)</a:t>
            </a:r>
          </a:p>
        </p:txBody>
      </p:sp>
      <p:sp>
        <p:nvSpPr>
          <p:cNvPr id="3" name="Espace réservé du texte 2">
            <a:extLst>
              <a:ext uri="{FF2B5EF4-FFF2-40B4-BE49-F238E27FC236}">
                <a16:creationId xmlns:a16="http://schemas.microsoft.com/office/drawing/2014/main" id="{A2832BFB-C8E8-097B-94A3-9B7C891EE321}"/>
              </a:ext>
            </a:extLst>
          </p:cNvPr>
          <p:cNvSpPr>
            <a:spLocks noGrp="1"/>
          </p:cNvSpPr>
          <p:nvPr>
            <p:ph type="body" idx="1"/>
          </p:nvPr>
        </p:nvSpPr>
        <p:spPr>
          <a:xfrm>
            <a:off x="563628" y="2305189"/>
            <a:ext cx="11064743" cy="2557174"/>
          </a:xfrm>
        </p:spPr>
        <p:txBody>
          <a:bodyPr>
            <a:normAutofit/>
          </a:bodyPr>
          <a:lstStyle/>
          <a:p>
            <a:pPr marL="88900" indent="0">
              <a:buNone/>
            </a:pPr>
            <a:endParaRPr lang="fr-CA" sz="2400" dirty="0">
              <a:latin typeface="Verdana" panose="020B0604030504040204" pitchFamily="34" charset="0"/>
              <a:ea typeface="Verdana" panose="020B0604030504040204" pitchFamily="34" charset="0"/>
            </a:endParaRPr>
          </a:p>
          <a:p>
            <a:pPr marL="88900" indent="0">
              <a:lnSpc>
                <a:spcPct val="114000"/>
              </a:lnSpc>
              <a:buNone/>
            </a:pPr>
            <a:r>
              <a:rPr lang="fr-CA" sz="2400" dirty="0">
                <a:latin typeface="Verdana" panose="020B0604030504040204" pitchFamily="34" charset="0"/>
                <a:ea typeface="Verdana" panose="020B0604030504040204" pitchFamily="34" charset="0"/>
              </a:rPr>
              <a:t>a. Un violon</a:t>
            </a:r>
          </a:p>
          <a:p>
            <a:pPr marL="88900" indent="0">
              <a:lnSpc>
                <a:spcPct val="114000"/>
              </a:lnSpc>
              <a:buNone/>
            </a:pPr>
            <a:r>
              <a:rPr lang="fr-CA" sz="2400" dirty="0">
                <a:latin typeface="Verdana" panose="020B0604030504040204" pitchFamily="34" charset="0"/>
                <a:ea typeface="Verdana" panose="020B0604030504040204" pitchFamily="34" charset="0"/>
              </a:rPr>
              <a:t>b. Un tambour</a:t>
            </a:r>
          </a:p>
          <a:p>
            <a:pPr marL="88900" indent="0">
              <a:lnSpc>
                <a:spcPct val="114000"/>
              </a:lnSpc>
              <a:buNone/>
            </a:pPr>
            <a:r>
              <a:rPr lang="fr-CA" sz="2400" dirty="0">
                <a:latin typeface="Verdana" panose="020B0604030504040204" pitchFamily="34" charset="0"/>
                <a:ea typeface="Verdana" panose="020B0604030504040204" pitchFamily="34" charset="0"/>
              </a:rPr>
              <a:t>v. Une flûte</a:t>
            </a:r>
          </a:p>
          <a:p>
            <a:pPr marL="88900" indent="0">
              <a:lnSpc>
                <a:spcPct val="114000"/>
              </a:lnSpc>
              <a:buNone/>
            </a:pPr>
            <a:r>
              <a:rPr lang="fr-CA" sz="2400" dirty="0">
                <a:latin typeface="Verdana" panose="020B0604030504040204" pitchFamily="34" charset="0"/>
                <a:ea typeface="Verdana" panose="020B0604030504040204" pitchFamily="34" charset="0"/>
              </a:rPr>
              <a:t>d. Une guitare électrique</a:t>
            </a:r>
          </a:p>
        </p:txBody>
      </p:sp>
      <p:sp>
        <p:nvSpPr>
          <p:cNvPr id="4" name="Espace réservé du texte 3">
            <a:extLst>
              <a:ext uri="{FF2B5EF4-FFF2-40B4-BE49-F238E27FC236}">
                <a16:creationId xmlns:a16="http://schemas.microsoft.com/office/drawing/2014/main" id="{705EFB5D-B9C8-D275-36B1-79ED8853482D}"/>
              </a:ext>
            </a:extLst>
          </p:cNvPr>
          <p:cNvSpPr>
            <a:spLocks noGrp="1"/>
          </p:cNvSpPr>
          <p:nvPr>
            <p:ph type="body" idx="2"/>
          </p:nvPr>
        </p:nvSpPr>
        <p:spPr>
          <a:xfrm>
            <a:off x="488628" y="1678335"/>
            <a:ext cx="10998068" cy="1253708"/>
          </a:xfrm>
        </p:spPr>
        <p:txBody>
          <a:bodyPr>
            <a:normAutofit/>
          </a:bodyPr>
          <a:lstStyle/>
          <a:p>
            <a:pPr marL="88900" indent="0"/>
            <a:r>
              <a:rPr lang="fr-CA" b="1" i="0" dirty="0">
                <a:solidFill>
                  <a:schemeClr val="tx1"/>
                </a:solidFill>
                <a:latin typeface="Verdana" panose="020B0604030504040204" pitchFamily="34" charset="0"/>
                <a:ea typeface="Verdana" panose="020B0604030504040204" pitchFamily="34" charset="0"/>
              </a:rPr>
              <a:t>Qu’est-ce qu’un </a:t>
            </a:r>
            <a:r>
              <a:rPr lang="fr-CA" b="1" dirty="0" err="1">
                <a:solidFill>
                  <a:schemeClr val="tx1"/>
                </a:solidFill>
                <a:latin typeface="Verdana" panose="020B0604030504040204" pitchFamily="34" charset="0"/>
                <a:ea typeface="Verdana" panose="020B0604030504040204" pitchFamily="34" charset="0"/>
              </a:rPr>
              <a:t>kilaut</a:t>
            </a:r>
            <a:r>
              <a:rPr lang="fr-CA" b="1" i="0" dirty="0">
                <a:solidFill>
                  <a:schemeClr val="tx1"/>
                </a:solidFill>
                <a:latin typeface="Verdana" panose="020B0604030504040204" pitchFamily="34" charset="0"/>
                <a:ea typeface="Verdana" panose="020B0604030504040204" pitchFamily="34" charset="0"/>
              </a:rPr>
              <a:t>?</a:t>
            </a:r>
          </a:p>
        </p:txBody>
      </p:sp>
      <p:sp>
        <p:nvSpPr>
          <p:cNvPr id="5" name="ZoneTexte 4">
            <a:extLst>
              <a:ext uri="{FF2B5EF4-FFF2-40B4-BE49-F238E27FC236}">
                <a16:creationId xmlns:a16="http://schemas.microsoft.com/office/drawing/2014/main" id="{9B41D505-28D9-8250-D6C1-C78F7B5D6593}"/>
              </a:ext>
            </a:extLst>
          </p:cNvPr>
          <p:cNvSpPr txBox="1"/>
          <p:nvPr/>
        </p:nvSpPr>
        <p:spPr>
          <a:xfrm>
            <a:off x="5327384" y="4124637"/>
            <a:ext cx="5913782" cy="1569660"/>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C’est un tambour traditionnel inuit fait avec une membrane en peau de caribou tendue sur un cadre circulaire en bois.</a:t>
            </a:r>
          </a:p>
        </p:txBody>
      </p:sp>
      <p:sp>
        <p:nvSpPr>
          <p:cNvPr id="6" name="ZoneTexte 5">
            <a:extLst>
              <a:ext uri="{FF2B5EF4-FFF2-40B4-BE49-F238E27FC236}">
                <a16:creationId xmlns:a16="http://schemas.microsoft.com/office/drawing/2014/main" id="{52EC6A75-7B23-EEB2-108E-F9FB144ADEA7}"/>
              </a:ext>
            </a:extLst>
          </p:cNvPr>
          <p:cNvSpPr txBox="1"/>
          <p:nvPr/>
        </p:nvSpPr>
        <p:spPr>
          <a:xfrm>
            <a:off x="1719470" y="5118652"/>
            <a:ext cx="6937513" cy="964096"/>
          </a:xfrm>
          <a:prstGeom prst="rect">
            <a:avLst/>
          </a:prstGeom>
          <a:noFill/>
        </p:spPr>
        <p:txBody>
          <a:bodyPr wrap="square" rtlCol="0">
            <a:spAutoFit/>
          </a:bodyPr>
          <a:lstStyle/>
          <a:p>
            <a:endParaRPr lang="fr-CA" dirty="0"/>
          </a:p>
        </p:txBody>
      </p:sp>
      <p:sp>
        <p:nvSpPr>
          <p:cNvPr id="8" name="ZoneTexte 7">
            <a:extLst>
              <a:ext uri="{FF2B5EF4-FFF2-40B4-BE49-F238E27FC236}">
                <a16:creationId xmlns:a16="http://schemas.microsoft.com/office/drawing/2014/main" id="{27196447-C1D8-4BC8-03C5-A8EF4335B83E}"/>
              </a:ext>
            </a:extLst>
          </p:cNvPr>
          <p:cNvSpPr txBox="1"/>
          <p:nvPr/>
        </p:nvSpPr>
        <p:spPr>
          <a:xfrm>
            <a:off x="10585617" y="1397248"/>
            <a:ext cx="1135917" cy="1815882"/>
          </a:xfrm>
          <a:prstGeom prst="rect">
            <a:avLst/>
          </a:prstGeom>
          <a:noFill/>
        </p:spPr>
        <p:txBody>
          <a:bodyPr wrap="square" rtlCol="0">
            <a:spAutoFit/>
          </a:bodyPr>
          <a:lstStyle/>
          <a:p>
            <a:r>
              <a:rPr lang="fr-CA" i="1" dirty="0">
                <a:latin typeface="Verdana" panose="020B0604030504040204" pitchFamily="34" charset="0"/>
                <a:ea typeface="Verdana" panose="020B0604030504040204" pitchFamily="34" charset="0"/>
              </a:rPr>
              <a:t>Clique sur la vidéo pour entendre un </a:t>
            </a:r>
            <a:r>
              <a:rPr lang="fr-CA" dirty="0" err="1">
                <a:latin typeface="Verdana" panose="020B0604030504040204" pitchFamily="34" charset="0"/>
                <a:ea typeface="Verdana" panose="020B0604030504040204" pitchFamily="34" charset="0"/>
              </a:rPr>
              <a:t>katajjaq</a:t>
            </a:r>
            <a:r>
              <a:rPr lang="fr-CA" i="1" dirty="0">
                <a:latin typeface="Verdana" panose="020B0604030504040204" pitchFamily="34" charset="0"/>
                <a:ea typeface="Verdana" panose="020B0604030504040204" pitchFamily="34" charset="0"/>
              </a:rPr>
              <a:t>, un chant de gorge.</a:t>
            </a:r>
          </a:p>
        </p:txBody>
      </p:sp>
      <p:sp>
        <p:nvSpPr>
          <p:cNvPr id="9" name="Rectangle : en biseau 8">
            <a:extLst>
              <a:ext uri="{FF2B5EF4-FFF2-40B4-BE49-F238E27FC236}">
                <a16:creationId xmlns:a16="http://schemas.microsoft.com/office/drawing/2014/main" id="{D7FDB050-CA36-914C-0575-0864F59E55EB}"/>
              </a:ext>
            </a:extLst>
          </p:cNvPr>
          <p:cNvSpPr/>
          <p:nvPr/>
        </p:nvSpPr>
        <p:spPr>
          <a:xfrm>
            <a:off x="5006059" y="5941880"/>
            <a:ext cx="1564400" cy="794314"/>
          </a:xfrm>
          <a:prstGeom prst="bevel">
            <a:avLst/>
          </a:prstGeom>
          <a:solidFill>
            <a:srgbClr val="00B2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11" name="Ellipse 10">
            <a:extLst>
              <a:ext uri="{FF2B5EF4-FFF2-40B4-BE49-F238E27FC236}">
                <a16:creationId xmlns:a16="http://schemas.microsoft.com/office/drawing/2014/main" id="{F0F7B6F0-BA84-CE45-66C2-8D9F7661FFC9}"/>
              </a:ext>
            </a:extLst>
          </p:cNvPr>
          <p:cNvSpPr/>
          <p:nvPr/>
        </p:nvSpPr>
        <p:spPr>
          <a:xfrm>
            <a:off x="307874" y="3230864"/>
            <a:ext cx="3106226" cy="605423"/>
          </a:xfrm>
          <a:prstGeom prst="ellipse">
            <a:avLst/>
          </a:prstGeom>
          <a:noFill/>
          <a:ln>
            <a:solidFill>
              <a:srgbClr val="00B2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a:p>
        </p:txBody>
      </p:sp>
      <p:pic>
        <p:nvPicPr>
          <p:cNvPr id="12" name="Média en ligne 11" title="Silla - Katajjaq Medley 2019">
            <a:hlinkClick r:id="" action="ppaction://media"/>
            <a:extLst>
              <a:ext uri="{FF2B5EF4-FFF2-40B4-BE49-F238E27FC236}">
                <a16:creationId xmlns:a16="http://schemas.microsoft.com/office/drawing/2014/main" id="{AD6FD113-2D26-8E4C-CCFE-79F11B500802}"/>
              </a:ext>
            </a:extLst>
          </p:cNvPr>
          <p:cNvPicPr>
            <a:picLocks noRot="1" noChangeAspect="1"/>
          </p:cNvPicPr>
          <p:nvPr>
            <a:videoFile r:link="rId1"/>
          </p:nvPr>
        </p:nvPicPr>
        <p:blipFill>
          <a:blip r:embed="rId4"/>
          <a:stretch>
            <a:fillRect/>
          </a:stretch>
        </p:blipFill>
        <p:spPr>
          <a:xfrm>
            <a:off x="5482240" y="828857"/>
            <a:ext cx="5108713" cy="2884166"/>
          </a:xfrm>
          <a:prstGeom prst="rect">
            <a:avLst/>
          </a:prstGeom>
        </p:spPr>
      </p:pic>
    </p:spTree>
    <p:extLst>
      <p:ext uri="{BB962C8B-B14F-4D97-AF65-F5344CB8AC3E}">
        <p14:creationId xmlns:p14="http://schemas.microsoft.com/office/powerpoint/2010/main" val="23078280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video>
              <p:cMediaNode vol="80000">
                <p:cTn id="22" fill="hold" display="0">
                  <p:stCondLst>
                    <p:cond delay="indefinite"/>
                  </p:stCondLst>
                </p:cTn>
                <p:tgtEl>
                  <p:spTgt spid="12"/>
                </p:tgtEl>
              </p:cMediaNode>
            </p:video>
          </p:childTnLst>
        </p:cTn>
      </p:par>
    </p:tnLst>
    <p:bldLst>
      <p:bldP spid="5" grpId="0"/>
      <p:bldP spid="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a:latin typeface="Verdana" panose="020B0604030504040204" pitchFamily="34" charset="0"/>
                <a:ea typeface="Verdana" panose="020B0604030504040204" pitchFamily="34" charset="0"/>
              </a:rPr>
              <a:t>Ivujivik </a:t>
            </a:r>
            <a:r>
              <a:rPr lang="en-US" sz="2400" b="1" dirty="0">
                <a:latin typeface="Verdana" panose="020B0604030504040204" pitchFamily="34" charset="0"/>
                <a:ea typeface="Verdana" panose="020B0604030504040204" pitchFamily="34" charset="0"/>
              </a:rPr>
              <a:t>(p. 28-29)</a:t>
            </a:r>
            <a:endParaRPr sz="2400" b="1"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9A0ABBE1-C430-803E-82C0-59380AD079ED}"/>
              </a:ext>
            </a:extLst>
          </p:cNvPr>
          <p:cNvSpPr txBox="1"/>
          <p:nvPr/>
        </p:nvSpPr>
        <p:spPr>
          <a:xfrm>
            <a:off x="555303" y="1664836"/>
            <a:ext cx="10725150" cy="830997"/>
          </a:xfrm>
          <a:prstGeom prst="rect">
            <a:avLst/>
          </a:prstGeom>
          <a:noFill/>
        </p:spPr>
        <p:txBody>
          <a:bodyPr wrap="square" rtlCol="0">
            <a:spAutoFit/>
          </a:bodyPr>
          <a:lstStyle/>
          <a:p>
            <a:r>
              <a:rPr lang="fr-CA" sz="2400" b="1" dirty="0">
                <a:latin typeface="Verdana" panose="020B0604030504040204" pitchFamily="34" charset="0"/>
                <a:ea typeface="Verdana" panose="020B0604030504040204" pitchFamily="34" charset="0"/>
              </a:rPr>
              <a:t>Vrai ou faux? Les </a:t>
            </a:r>
            <a:r>
              <a:rPr lang="fr-CA" sz="2400" b="1" i="1" dirty="0" err="1">
                <a:latin typeface="Verdana" panose="020B0604030504040204" pitchFamily="34" charset="0"/>
                <a:ea typeface="Verdana" panose="020B0604030504040204" pitchFamily="34" charset="0"/>
              </a:rPr>
              <a:t>kamiik</a:t>
            </a:r>
            <a:r>
              <a:rPr lang="fr-CA" sz="2400" b="1" dirty="0">
                <a:latin typeface="Verdana" panose="020B0604030504040204" pitchFamily="34" charset="0"/>
                <a:ea typeface="Verdana" panose="020B0604030504040204" pitchFamily="34" charset="0"/>
              </a:rPr>
              <a:t> que la grand-mère morse coud sont destinés à une fille.</a:t>
            </a:r>
          </a:p>
        </p:txBody>
      </p:sp>
      <p:sp>
        <p:nvSpPr>
          <p:cNvPr id="4" name="ZoneTexte 3">
            <a:extLst>
              <a:ext uri="{FF2B5EF4-FFF2-40B4-BE49-F238E27FC236}">
                <a16:creationId xmlns:a16="http://schemas.microsoft.com/office/drawing/2014/main" id="{9587569B-1FE9-097A-BB3F-3B8E8F897400}"/>
              </a:ext>
            </a:extLst>
          </p:cNvPr>
          <p:cNvSpPr txBox="1"/>
          <p:nvPr/>
        </p:nvSpPr>
        <p:spPr>
          <a:xfrm>
            <a:off x="555303" y="2852849"/>
            <a:ext cx="10497010" cy="1319015"/>
          </a:xfrm>
          <a:prstGeom prst="rect">
            <a:avLst/>
          </a:prstGeom>
          <a:noFill/>
        </p:spPr>
        <p:txBody>
          <a:bodyPr wrap="square" rtlCol="0">
            <a:spAutoFit/>
          </a:bodyPr>
          <a:lstStyle/>
          <a:p>
            <a:pPr>
              <a:lnSpc>
                <a:spcPct val="114000"/>
              </a:lnSpc>
            </a:pPr>
            <a:r>
              <a:rPr lang="fr-CA" sz="2400" dirty="0">
                <a:latin typeface="Verdana" panose="020B0604030504040204" pitchFamily="34" charset="0"/>
                <a:ea typeface="Verdana" panose="020B0604030504040204" pitchFamily="34" charset="0"/>
              </a:rPr>
              <a:t>Faux. Sur l’illustration, la décoration sur les bottes est verticale, ce qui signifie qu’elles sont faites pour un garçon. Si la décoration était à l’horizontale, les bottes auraient été pour une fille.</a:t>
            </a:r>
            <a:endParaRPr lang="fr-CA" dirty="0"/>
          </a:p>
        </p:txBody>
      </p:sp>
      <p:sp>
        <p:nvSpPr>
          <p:cNvPr id="2" name="Rectangle : en biseau 1">
            <a:extLst>
              <a:ext uri="{FF2B5EF4-FFF2-40B4-BE49-F238E27FC236}">
                <a16:creationId xmlns:a16="http://schemas.microsoft.com/office/drawing/2014/main" id="{A157E0F3-992C-C42A-96DD-32F95991DBC8}"/>
              </a:ext>
            </a:extLst>
          </p:cNvPr>
          <p:cNvSpPr/>
          <p:nvPr/>
        </p:nvSpPr>
        <p:spPr>
          <a:xfrm>
            <a:off x="5021608" y="5945164"/>
            <a:ext cx="1564400" cy="794314"/>
          </a:xfrm>
          <a:prstGeom prst="bevel">
            <a:avLst/>
          </a:prstGeom>
          <a:solidFill>
            <a:srgbClr val="E21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Tree>
    <p:extLst>
      <p:ext uri="{BB962C8B-B14F-4D97-AF65-F5344CB8AC3E}">
        <p14:creationId xmlns:p14="http://schemas.microsoft.com/office/powerpoint/2010/main" val="4238693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02124"/>
              </a:buClr>
              <a:buSzPts val="4200"/>
              <a:buFont typeface="Calibri"/>
              <a:buNone/>
            </a:pPr>
            <a:r>
              <a:rPr lang="en-US" b="1" dirty="0" err="1">
                <a:solidFill>
                  <a:srgbClr val="202124"/>
                </a:solidFill>
                <a:latin typeface="Verdana" panose="020B0604030504040204" pitchFamily="34" charset="0"/>
                <a:ea typeface="Verdana" panose="020B0604030504040204" pitchFamily="34" charset="0"/>
                <a:cs typeface="Calibri"/>
                <a:sym typeface="Calibri"/>
              </a:rPr>
              <a:t>Akulivik</a:t>
            </a:r>
            <a:r>
              <a:rPr lang="en-US" b="1" dirty="0">
                <a:solidFill>
                  <a:srgbClr val="202124"/>
                </a:solidFill>
                <a:latin typeface="Verdana" panose="020B0604030504040204" pitchFamily="34" charset="0"/>
                <a:ea typeface="Verdana" panose="020B0604030504040204" pitchFamily="34" charset="0"/>
                <a:cs typeface="Calibri"/>
                <a:sym typeface="Calibri"/>
              </a:rPr>
              <a:t> </a:t>
            </a:r>
            <a:r>
              <a:rPr lang="en-US" sz="2400" b="1" dirty="0">
                <a:solidFill>
                  <a:srgbClr val="202124"/>
                </a:solidFill>
                <a:latin typeface="Verdana" panose="020B0604030504040204" pitchFamily="34" charset="0"/>
                <a:ea typeface="Verdana" panose="020B0604030504040204" pitchFamily="34" charset="0"/>
                <a:cs typeface="Calibri"/>
                <a:sym typeface="Calibri"/>
              </a:rPr>
              <a:t>(p. 30-31)</a:t>
            </a:r>
            <a:endParaRPr sz="2400" dirty="0">
              <a:latin typeface="Verdana" panose="020B0604030504040204" pitchFamily="34" charset="0"/>
              <a:ea typeface="Verdana" panose="020B0604030504040204" pitchFamily="34" charset="0"/>
            </a:endParaRPr>
          </a:p>
        </p:txBody>
      </p:sp>
      <p:sp>
        <p:nvSpPr>
          <p:cNvPr id="162" name="Google Shape;162;p3"/>
          <p:cNvSpPr txBox="1">
            <a:spLocks noGrp="1"/>
          </p:cNvSpPr>
          <p:nvPr>
            <p:ph type="body" idx="2"/>
          </p:nvPr>
        </p:nvSpPr>
        <p:spPr>
          <a:xfrm>
            <a:off x="518860" y="1596751"/>
            <a:ext cx="10998068" cy="1683162"/>
          </a:xfrm>
          <a:prstGeom prst="rect">
            <a:avLst/>
          </a:prstGeom>
          <a:noFill/>
          <a:ln>
            <a:noFill/>
          </a:ln>
        </p:spPr>
        <p:txBody>
          <a:bodyPr spcFirstLastPara="1" wrap="square" lIns="91425" tIns="45700" rIns="91425" bIns="45700" anchor="t" anchorCtr="0">
            <a:normAutofit/>
          </a:bodyPr>
          <a:lstStyle/>
          <a:p>
            <a:pPr marL="0" lvl="0" indent="0" algn="l" rtl="0">
              <a:lnSpc>
                <a:spcPct val="134000"/>
              </a:lnSpc>
              <a:spcBef>
                <a:spcPts val="600"/>
              </a:spcBef>
              <a:spcAft>
                <a:spcPts val="0"/>
              </a:spcAft>
              <a:buClr>
                <a:schemeClr val="dk1"/>
              </a:buClr>
              <a:buSzPts val="2400"/>
              <a:buNone/>
            </a:pPr>
            <a:r>
              <a:rPr lang="fr-CA" b="1" i="0" dirty="0">
                <a:solidFill>
                  <a:schemeClr val="dk1"/>
                </a:solidFill>
                <a:latin typeface="Verdana" panose="020B0604030504040204" pitchFamily="34" charset="0"/>
                <a:ea typeface="Verdana" panose="020B0604030504040204" pitchFamily="34" charset="0"/>
                <a:cs typeface="Calibri"/>
                <a:sym typeface="Calibri"/>
              </a:rPr>
              <a:t>Quel autre surnom utilise-t-on pour le narval?</a:t>
            </a:r>
            <a:endParaRPr b="1" dirty="0">
              <a:solidFill>
                <a:schemeClr val="dk1"/>
              </a:solidFill>
              <a:latin typeface="Verdana" panose="020B0604030504040204" pitchFamily="34" charset="0"/>
              <a:ea typeface="Verdana" panose="020B0604030504040204" pitchFamily="34" charset="0"/>
              <a:cs typeface="Calibri"/>
              <a:sym typeface="Calibri"/>
            </a:endParaRPr>
          </a:p>
          <a:p>
            <a:pPr marL="0" lvl="0" indent="0" algn="l" rtl="0">
              <a:lnSpc>
                <a:spcPct val="100000"/>
              </a:lnSpc>
              <a:spcBef>
                <a:spcPts val="0"/>
              </a:spcBef>
              <a:spcAft>
                <a:spcPts val="0"/>
              </a:spcAft>
              <a:buClr>
                <a:srgbClr val="595959"/>
              </a:buClr>
              <a:buSzPts val="2400"/>
              <a:buNone/>
            </a:pPr>
            <a:endParaRPr dirty="0"/>
          </a:p>
        </p:txBody>
      </p:sp>
      <p:sp>
        <p:nvSpPr>
          <p:cNvPr id="2" name="ZoneTexte 1">
            <a:extLst>
              <a:ext uri="{FF2B5EF4-FFF2-40B4-BE49-F238E27FC236}">
                <a16:creationId xmlns:a16="http://schemas.microsoft.com/office/drawing/2014/main" id="{9CE5C20F-9E16-C1B9-0922-BA138BD9E8F2}"/>
              </a:ext>
            </a:extLst>
          </p:cNvPr>
          <p:cNvSpPr txBox="1"/>
          <p:nvPr/>
        </p:nvSpPr>
        <p:spPr>
          <a:xfrm>
            <a:off x="555303" y="2890261"/>
            <a:ext cx="9889435" cy="2222660"/>
          </a:xfrm>
          <a:prstGeom prst="rect">
            <a:avLst/>
          </a:prstGeom>
          <a:noFill/>
        </p:spPr>
        <p:txBody>
          <a:bodyPr wrap="square" rtlCol="0">
            <a:spAutoFit/>
          </a:bodyPr>
          <a:lstStyle/>
          <a:p>
            <a:pPr>
              <a:lnSpc>
                <a:spcPct val="114000"/>
              </a:lnSpc>
              <a:spcBef>
                <a:spcPts val="600"/>
              </a:spcBef>
            </a:pPr>
            <a:r>
              <a:rPr lang="fr-CA" sz="2400" dirty="0">
                <a:latin typeface="Verdana" panose="020B0604030504040204" pitchFamily="34" charset="0"/>
                <a:ea typeface="Verdana" panose="020B0604030504040204" pitchFamily="34" charset="0"/>
              </a:rPr>
              <a:t>a. Le nez pointu</a:t>
            </a:r>
          </a:p>
          <a:p>
            <a:pPr>
              <a:lnSpc>
                <a:spcPct val="114000"/>
              </a:lnSpc>
              <a:spcBef>
                <a:spcPts val="600"/>
              </a:spcBef>
            </a:pPr>
            <a:r>
              <a:rPr lang="fr-CA" sz="2400" dirty="0">
                <a:latin typeface="Verdana" panose="020B0604030504040204" pitchFamily="34" charset="0"/>
                <a:ea typeface="Verdana" panose="020B0604030504040204" pitchFamily="34" charset="0"/>
              </a:rPr>
              <a:t>b. La baleine-épée</a:t>
            </a:r>
          </a:p>
          <a:p>
            <a:pPr>
              <a:lnSpc>
                <a:spcPct val="114000"/>
              </a:lnSpc>
              <a:spcBef>
                <a:spcPts val="600"/>
              </a:spcBef>
            </a:pPr>
            <a:r>
              <a:rPr lang="fr-CA" sz="2400" dirty="0">
                <a:latin typeface="Verdana" panose="020B0604030504040204" pitchFamily="34" charset="0"/>
                <a:ea typeface="Verdana" panose="020B0604030504040204" pitchFamily="34" charset="0"/>
              </a:rPr>
              <a:t>c. Le poisson tacheté</a:t>
            </a:r>
          </a:p>
          <a:p>
            <a:pPr>
              <a:lnSpc>
                <a:spcPct val="114000"/>
              </a:lnSpc>
              <a:spcBef>
                <a:spcPts val="600"/>
              </a:spcBef>
            </a:pPr>
            <a:r>
              <a:rPr lang="fr-CA" sz="2400" dirty="0">
                <a:latin typeface="Verdana" panose="020B0604030504040204" pitchFamily="34" charset="0"/>
                <a:ea typeface="Verdana" panose="020B0604030504040204" pitchFamily="34" charset="0"/>
              </a:rPr>
              <a:t>d. La licorne des mers</a:t>
            </a:r>
          </a:p>
          <a:p>
            <a:endParaRPr lang="fr-CA" dirty="0"/>
          </a:p>
        </p:txBody>
      </p:sp>
      <p:sp>
        <p:nvSpPr>
          <p:cNvPr id="3" name="ZoneTexte 2">
            <a:extLst>
              <a:ext uri="{FF2B5EF4-FFF2-40B4-BE49-F238E27FC236}">
                <a16:creationId xmlns:a16="http://schemas.microsoft.com/office/drawing/2014/main" id="{3E7D3548-8604-F540-3089-7772C805C750}"/>
              </a:ext>
            </a:extLst>
          </p:cNvPr>
          <p:cNvSpPr txBox="1"/>
          <p:nvPr/>
        </p:nvSpPr>
        <p:spPr>
          <a:xfrm>
            <a:off x="4483497" y="2890261"/>
            <a:ext cx="5080360" cy="3046988"/>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D. Le narval, aussi surnommé licorne des mers, possède une unique défense torsadée. </a:t>
            </a:r>
            <a:br>
              <a:rPr lang="fr-CA" sz="2400" dirty="0">
                <a:latin typeface="Verdana" panose="020B0604030504040204" pitchFamily="34" charset="0"/>
                <a:ea typeface="Verdana" panose="020B0604030504040204" pitchFamily="34" charset="0"/>
              </a:rPr>
            </a:br>
            <a:r>
              <a:rPr lang="fr-CA" sz="2400" dirty="0">
                <a:latin typeface="Verdana" panose="020B0604030504040204" pitchFamily="34" charset="0"/>
                <a:ea typeface="Verdana" panose="020B0604030504040204" pitchFamily="34" charset="0"/>
              </a:rPr>
              <a:t>C’est en fait sa canine supérieure gauche, qui peut mesurer jusqu’à 3 mètres : l’équivalent de la hauteur d’un panier de basketball! </a:t>
            </a:r>
          </a:p>
        </p:txBody>
      </p:sp>
      <p:pic>
        <p:nvPicPr>
          <p:cNvPr id="5" name="Image 4" descr="Une image contenant Rectangle, basket&#10;&#10;Description générée automatiquement">
            <a:extLst>
              <a:ext uri="{FF2B5EF4-FFF2-40B4-BE49-F238E27FC236}">
                <a16:creationId xmlns:a16="http://schemas.microsoft.com/office/drawing/2014/main" id="{AD6324EB-F0F7-9D29-9F43-7E02F8D3C6B1}"/>
              </a:ext>
            </a:extLst>
          </p:cNvPr>
          <p:cNvPicPr>
            <a:picLocks noChangeAspect="1"/>
          </p:cNvPicPr>
          <p:nvPr/>
        </p:nvPicPr>
        <p:blipFill>
          <a:blip r:embed="rId3"/>
          <a:stretch>
            <a:fillRect/>
          </a:stretch>
        </p:blipFill>
        <p:spPr>
          <a:xfrm>
            <a:off x="9552969" y="924339"/>
            <a:ext cx="2639031" cy="5009322"/>
          </a:xfrm>
          <a:prstGeom prst="rect">
            <a:avLst/>
          </a:prstGeom>
        </p:spPr>
      </p:pic>
      <p:sp>
        <p:nvSpPr>
          <p:cNvPr id="6" name="ZoneTexte 5">
            <a:extLst>
              <a:ext uri="{FF2B5EF4-FFF2-40B4-BE49-F238E27FC236}">
                <a16:creationId xmlns:a16="http://schemas.microsoft.com/office/drawing/2014/main" id="{DF9E6FE5-E786-735F-1E9B-40BBE15346E1}"/>
              </a:ext>
            </a:extLst>
          </p:cNvPr>
          <p:cNvSpPr txBox="1"/>
          <p:nvPr/>
        </p:nvSpPr>
        <p:spPr>
          <a:xfrm>
            <a:off x="9798798" y="3276958"/>
            <a:ext cx="400110" cy="1123122"/>
          </a:xfrm>
          <a:prstGeom prst="rect">
            <a:avLst/>
          </a:prstGeom>
          <a:noFill/>
        </p:spPr>
        <p:txBody>
          <a:bodyPr vert="vert270" wrap="square" rtlCol="0">
            <a:spAutoFit/>
          </a:bodyPr>
          <a:lstStyle/>
          <a:p>
            <a:r>
              <a:rPr lang="fr-CA" dirty="0">
                <a:ln>
                  <a:solidFill>
                    <a:srgbClr val="C00000"/>
                  </a:solidFill>
                </a:ln>
                <a:solidFill>
                  <a:srgbClr val="C00000"/>
                </a:solidFill>
                <a:latin typeface="Verdana" panose="020B0604030504040204" pitchFamily="34" charset="0"/>
                <a:ea typeface="Verdana" panose="020B0604030504040204" pitchFamily="34" charset="0"/>
              </a:rPr>
              <a:t>3 mètres</a:t>
            </a:r>
          </a:p>
        </p:txBody>
      </p:sp>
      <p:sp>
        <p:nvSpPr>
          <p:cNvPr id="4" name="Rectangle : en biseau 3">
            <a:extLst>
              <a:ext uri="{FF2B5EF4-FFF2-40B4-BE49-F238E27FC236}">
                <a16:creationId xmlns:a16="http://schemas.microsoft.com/office/drawing/2014/main" id="{4C227724-5C4E-8C35-9CDD-2E0EA882B255}"/>
              </a:ext>
            </a:extLst>
          </p:cNvPr>
          <p:cNvSpPr/>
          <p:nvPr/>
        </p:nvSpPr>
        <p:spPr>
          <a:xfrm>
            <a:off x="1073154" y="5933661"/>
            <a:ext cx="1564400" cy="794314"/>
          </a:xfrm>
          <a:prstGeom prst="bevel">
            <a:avLst/>
          </a:prstGeom>
          <a:solidFill>
            <a:srgbClr val="00A1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7" name="Ellipse 6">
            <a:extLst>
              <a:ext uri="{FF2B5EF4-FFF2-40B4-BE49-F238E27FC236}">
                <a16:creationId xmlns:a16="http://schemas.microsoft.com/office/drawing/2014/main" id="{73B7FAC7-A8CC-884D-6D02-58772E6B41FF}"/>
              </a:ext>
            </a:extLst>
          </p:cNvPr>
          <p:cNvSpPr/>
          <p:nvPr/>
        </p:nvSpPr>
        <p:spPr>
          <a:xfrm>
            <a:off x="258563" y="4327410"/>
            <a:ext cx="4139870" cy="627362"/>
          </a:xfrm>
          <a:prstGeom prst="ellipse">
            <a:avLst/>
          </a:prstGeom>
          <a:noFill/>
          <a:ln>
            <a:solidFill>
              <a:srgbClr val="00A1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a:p>
        </p:txBody>
      </p:sp>
    </p:spTree>
    <p:extLst>
      <p:ext uri="{BB962C8B-B14F-4D97-AF65-F5344CB8AC3E}">
        <p14:creationId xmlns:p14="http://schemas.microsoft.com/office/powerpoint/2010/main" val="3820489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3" grpId="0"/>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a:latin typeface="Verdana" panose="020B0604030504040204" pitchFamily="34" charset="0"/>
                <a:ea typeface="Verdana" panose="020B0604030504040204" pitchFamily="34" charset="0"/>
              </a:rPr>
              <a:t>Puvirnituq </a:t>
            </a:r>
            <a:r>
              <a:rPr lang="en-US" sz="2400" b="1" dirty="0">
                <a:latin typeface="Verdana" panose="020B0604030504040204" pitchFamily="34" charset="0"/>
                <a:ea typeface="Verdana" panose="020B0604030504040204" pitchFamily="34" charset="0"/>
              </a:rPr>
              <a:t>(p. 32-33)</a:t>
            </a:r>
            <a:endParaRPr sz="2400" b="1" dirty="0">
              <a:latin typeface="Verdana" panose="020B0604030504040204" pitchFamily="34" charset="0"/>
              <a:ea typeface="Verdana" panose="020B0604030504040204" pitchFamily="34" charset="0"/>
            </a:endParaRPr>
          </a:p>
        </p:txBody>
      </p:sp>
      <p:sp>
        <p:nvSpPr>
          <p:cNvPr id="186" name="Google Shape;186;p6"/>
          <p:cNvSpPr txBox="1">
            <a:spLocks noGrp="1"/>
          </p:cNvSpPr>
          <p:nvPr>
            <p:ph type="body" idx="2"/>
          </p:nvPr>
        </p:nvSpPr>
        <p:spPr>
          <a:xfrm>
            <a:off x="555303" y="1646447"/>
            <a:ext cx="10998068" cy="6480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95959"/>
              </a:buClr>
              <a:buSzPts val="2400"/>
              <a:buNone/>
            </a:pPr>
            <a:r>
              <a:rPr lang="en-US" b="1" i="0" dirty="0" err="1">
                <a:solidFill>
                  <a:schemeClr val="tx1"/>
                </a:solidFill>
                <a:latin typeface="Verdana" panose="020B0604030504040204" pitchFamily="34" charset="0"/>
                <a:ea typeface="Verdana" panose="020B0604030504040204" pitchFamily="34" charset="0"/>
              </a:rPr>
              <a:t>Vrai</a:t>
            </a:r>
            <a:r>
              <a:rPr lang="en-US" b="1" i="0" dirty="0">
                <a:solidFill>
                  <a:schemeClr val="tx1"/>
                </a:solidFill>
                <a:latin typeface="Verdana" panose="020B0604030504040204" pitchFamily="34" charset="0"/>
                <a:ea typeface="Verdana" panose="020B0604030504040204" pitchFamily="34" charset="0"/>
              </a:rPr>
              <a:t> </a:t>
            </a:r>
            <a:r>
              <a:rPr lang="en-US" b="1" i="0" dirty="0" err="1">
                <a:solidFill>
                  <a:schemeClr val="tx1"/>
                </a:solidFill>
                <a:latin typeface="Verdana" panose="020B0604030504040204" pitchFamily="34" charset="0"/>
                <a:ea typeface="Verdana" panose="020B0604030504040204" pitchFamily="34" charset="0"/>
              </a:rPr>
              <a:t>ou</a:t>
            </a:r>
            <a:r>
              <a:rPr lang="en-US" b="1" i="0" dirty="0">
                <a:solidFill>
                  <a:schemeClr val="tx1"/>
                </a:solidFill>
                <a:latin typeface="Verdana" panose="020B0604030504040204" pitchFamily="34" charset="0"/>
                <a:ea typeface="Verdana" panose="020B0604030504040204" pitchFamily="34" charset="0"/>
              </a:rPr>
              <a:t> faux? Sur la table se </a:t>
            </a:r>
            <a:r>
              <a:rPr lang="en-US" b="1" i="0" dirty="0" err="1">
                <a:solidFill>
                  <a:schemeClr val="tx1"/>
                </a:solidFill>
                <a:latin typeface="Verdana" panose="020B0604030504040204" pitchFamily="34" charset="0"/>
                <a:ea typeface="Verdana" panose="020B0604030504040204" pitchFamily="34" charset="0"/>
              </a:rPr>
              <a:t>trouve</a:t>
            </a:r>
            <a:r>
              <a:rPr lang="en-US" b="1" i="0" dirty="0">
                <a:solidFill>
                  <a:schemeClr val="tx1"/>
                </a:solidFill>
                <a:latin typeface="Verdana" panose="020B0604030504040204" pitchFamily="34" charset="0"/>
                <a:ea typeface="Verdana" panose="020B0604030504040204" pitchFamily="34" charset="0"/>
              </a:rPr>
              <a:t> </a:t>
            </a:r>
            <a:r>
              <a:rPr lang="en-US" b="1" i="0" dirty="0" err="1">
                <a:solidFill>
                  <a:schemeClr val="tx1"/>
                </a:solidFill>
                <a:latin typeface="Verdana" panose="020B0604030504040204" pitchFamily="34" charset="0"/>
                <a:ea typeface="Verdana" panose="020B0604030504040204" pitchFamily="34" charset="0"/>
              </a:rPr>
              <a:t>une</a:t>
            </a:r>
            <a:r>
              <a:rPr lang="en-US" b="1" i="0" dirty="0">
                <a:solidFill>
                  <a:schemeClr val="tx1"/>
                </a:solidFill>
                <a:latin typeface="Verdana" panose="020B0604030504040204" pitchFamily="34" charset="0"/>
                <a:ea typeface="Verdana" panose="020B0604030504040204" pitchFamily="34" charset="0"/>
              </a:rPr>
              <a:t> sculpture de Sedna, </a:t>
            </a:r>
            <a:br>
              <a:rPr lang="en-US" b="1" i="0" dirty="0">
                <a:solidFill>
                  <a:schemeClr val="tx1"/>
                </a:solidFill>
                <a:latin typeface="Verdana" panose="020B0604030504040204" pitchFamily="34" charset="0"/>
                <a:ea typeface="Verdana" panose="020B0604030504040204" pitchFamily="34" charset="0"/>
              </a:rPr>
            </a:br>
            <a:r>
              <a:rPr lang="en-US" b="1" i="0" dirty="0">
                <a:solidFill>
                  <a:schemeClr val="tx1"/>
                </a:solidFill>
                <a:latin typeface="Verdana" panose="020B0604030504040204" pitchFamily="34" charset="0"/>
                <a:ea typeface="Verdana" panose="020B0604030504040204" pitchFamily="34" charset="0"/>
              </a:rPr>
              <a:t>la </a:t>
            </a:r>
            <a:r>
              <a:rPr lang="en-US" b="1" i="0" dirty="0" err="1">
                <a:solidFill>
                  <a:schemeClr val="tx1"/>
                </a:solidFill>
                <a:latin typeface="Verdana" panose="020B0604030504040204" pitchFamily="34" charset="0"/>
                <a:ea typeface="Verdana" panose="020B0604030504040204" pitchFamily="34" charset="0"/>
              </a:rPr>
              <a:t>déesse</a:t>
            </a:r>
            <a:r>
              <a:rPr lang="en-US" b="1" i="0" dirty="0">
                <a:solidFill>
                  <a:schemeClr val="tx1"/>
                </a:solidFill>
                <a:latin typeface="Verdana" panose="020B0604030504040204" pitchFamily="34" charset="0"/>
                <a:ea typeface="Verdana" panose="020B0604030504040204" pitchFamily="34" charset="0"/>
              </a:rPr>
              <a:t> de la mer.</a:t>
            </a:r>
            <a:endParaRPr b="1" i="0" dirty="0">
              <a:solidFill>
                <a:schemeClr val="tx1"/>
              </a:solidFill>
              <a:latin typeface="Verdana" panose="020B0604030504040204" pitchFamily="34" charset="0"/>
              <a:ea typeface="Verdana" panose="020B0604030504040204" pitchFamily="34" charset="0"/>
            </a:endParaRPr>
          </a:p>
        </p:txBody>
      </p:sp>
      <p:sp>
        <p:nvSpPr>
          <p:cNvPr id="2" name="ZoneTexte 1">
            <a:extLst>
              <a:ext uri="{FF2B5EF4-FFF2-40B4-BE49-F238E27FC236}">
                <a16:creationId xmlns:a16="http://schemas.microsoft.com/office/drawing/2014/main" id="{60886F10-7B97-C5B2-4F6E-2BC1A0F75B88}"/>
              </a:ext>
            </a:extLst>
          </p:cNvPr>
          <p:cNvSpPr txBox="1"/>
          <p:nvPr/>
        </p:nvSpPr>
        <p:spPr>
          <a:xfrm>
            <a:off x="555303" y="2941983"/>
            <a:ext cx="10754139" cy="1200329"/>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Vrai. Sedna est une figure mythique du peuple inuit, à l’origine de la création des animaux marins.</a:t>
            </a:r>
          </a:p>
          <a:p>
            <a:endParaRPr lang="fr-CA" sz="2400" dirty="0">
              <a:latin typeface="Verdana" panose="020B0604030504040204" pitchFamily="34" charset="0"/>
              <a:ea typeface="Verdana" panose="020B0604030504040204" pitchFamily="34" charset="0"/>
            </a:endParaRPr>
          </a:p>
        </p:txBody>
      </p:sp>
      <p:sp>
        <p:nvSpPr>
          <p:cNvPr id="3" name="Nuage 2">
            <a:extLst>
              <a:ext uri="{FF2B5EF4-FFF2-40B4-BE49-F238E27FC236}">
                <a16:creationId xmlns:a16="http://schemas.microsoft.com/office/drawing/2014/main" id="{EB2982DF-2151-B7C0-B01A-CA71CB01967F}"/>
              </a:ext>
            </a:extLst>
          </p:cNvPr>
          <p:cNvSpPr/>
          <p:nvPr/>
        </p:nvSpPr>
        <p:spPr>
          <a:xfrm>
            <a:off x="5927478" y="3663584"/>
            <a:ext cx="4984362" cy="2321934"/>
          </a:xfrm>
          <a:prstGeom prst="cloud">
            <a:avLst/>
          </a:prstGeom>
          <a:solidFill>
            <a:srgbClr val="5223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latin typeface="Verdana" panose="020B0604030504040204" pitchFamily="34" charset="0"/>
                <a:ea typeface="Verdana" panose="020B0604030504040204" pitchFamily="34" charset="0"/>
              </a:rPr>
              <a:t>Va à la page 48 du livre. Tu y verras la sculpture qui a inspiré l’illustration.</a:t>
            </a:r>
          </a:p>
        </p:txBody>
      </p:sp>
      <p:sp>
        <p:nvSpPr>
          <p:cNvPr id="4" name="Rectangle : en biseau 3">
            <a:extLst>
              <a:ext uri="{FF2B5EF4-FFF2-40B4-BE49-F238E27FC236}">
                <a16:creationId xmlns:a16="http://schemas.microsoft.com/office/drawing/2014/main" id="{D5FF9F8B-A3D5-C25D-DB54-00415CF3B434}"/>
              </a:ext>
            </a:extLst>
          </p:cNvPr>
          <p:cNvSpPr/>
          <p:nvPr/>
        </p:nvSpPr>
        <p:spPr>
          <a:xfrm>
            <a:off x="1162901" y="5927707"/>
            <a:ext cx="1934308" cy="832338"/>
          </a:xfrm>
          <a:prstGeom prst="bevel">
            <a:avLst/>
          </a:prstGeom>
          <a:solidFill>
            <a:srgbClr val="5223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nextCondLst>
                <p:cond evt="onClick" delay="0">
                  <p:tgtEl>
                    <p:spTgt spid="4"/>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34818C-5A03-A05C-3969-93EB43EBE570}"/>
              </a:ext>
            </a:extLst>
          </p:cNvPr>
          <p:cNvSpPr>
            <a:spLocks noGrp="1"/>
          </p:cNvSpPr>
          <p:nvPr>
            <p:ph type="title"/>
          </p:nvPr>
        </p:nvSpPr>
        <p:spPr/>
        <p:txBody>
          <a:bodyPr/>
          <a:lstStyle/>
          <a:p>
            <a:r>
              <a:rPr lang="fr-CA" b="1" dirty="0">
                <a:latin typeface="Verdana" panose="020B0604030504040204" pitchFamily="34" charset="0"/>
                <a:ea typeface="Verdana" panose="020B0604030504040204" pitchFamily="34" charset="0"/>
              </a:rPr>
              <a:t>Inukjuak </a:t>
            </a:r>
            <a:r>
              <a:rPr lang="fr-CA" sz="2400" b="1" dirty="0">
                <a:latin typeface="Verdana" panose="020B0604030504040204" pitchFamily="34" charset="0"/>
                <a:ea typeface="Verdana" panose="020B0604030504040204" pitchFamily="34" charset="0"/>
              </a:rPr>
              <a:t>(p. 34-35)</a:t>
            </a:r>
          </a:p>
        </p:txBody>
      </p:sp>
      <p:sp>
        <p:nvSpPr>
          <p:cNvPr id="3" name="Espace réservé du texte 2">
            <a:extLst>
              <a:ext uri="{FF2B5EF4-FFF2-40B4-BE49-F238E27FC236}">
                <a16:creationId xmlns:a16="http://schemas.microsoft.com/office/drawing/2014/main" id="{A2832BFB-C8E8-097B-94A3-9B7C891EE321}"/>
              </a:ext>
            </a:extLst>
          </p:cNvPr>
          <p:cNvSpPr>
            <a:spLocks noGrp="1"/>
          </p:cNvSpPr>
          <p:nvPr>
            <p:ph type="body" idx="1"/>
          </p:nvPr>
        </p:nvSpPr>
        <p:spPr>
          <a:xfrm>
            <a:off x="563628" y="1884126"/>
            <a:ext cx="11064743" cy="2557174"/>
          </a:xfrm>
        </p:spPr>
        <p:txBody>
          <a:bodyPr>
            <a:normAutofit/>
          </a:bodyPr>
          <a:lstStyle/>
          <a:p>
            <a:pPr marL="88900" indent="0">
              <a:buNone/>
            </a:pPr>
            <a:endParaRPr lang="fr-CA" sz="2400" dirty="0">
              <a:latin typeface="Verdana" panose="020B0604030504040204" pitchFamily="34" charset="0"/>
              <a:ea typeface="Verdana" panose="020B0604030504040204" pitchFamily="34" charset="0"/>
            </a:endParaRPr>
          </a:p>
          <a:p>
            <a:pPr marL="88900" indent="0">
              <a:lnSpc>
                <a:spcPct val="114000"/>
              </a:lnSpc>
              <a:buNone/>
            </a:pPr>
            <a:r>
              <a:rPr lang="fr-CA" sz="2400" dirty="0">
                <a:latin typeface="Verdana" panose="020B0604030504040204" pitchFamily="34" charset="0"/>
                <a:ea typeface="Verdana" panose="020B0604030504040204" pitchFamily="34" charset="0"/>
              </a:rPr>
              <a:t>a. Un ciel noir, sans couleur  </a:t>
            </a:r>
          </a:p>
          <a:p>
            <a:pPr marL="88900" indent="0">
              <a:lnSpc>
                <a:spcPct val="114000"/>
              </a:lnSpc>
              <a:buNone/>
            </a:pPr>
            <a:r>
              <a:rPr lang="fr-CA" sz="2400" dirty="0">
                <a:latin typeface="Verdana" panose="020B0604030504040204" pitchFamily="34" charset="0"/>
                <a:ea typeface="Verdana" panose="020B0604030504040204" pitchFamily="34" charset="0"/>
              </a:rPr>
              <a:t>b. Une nuit sans étoiles</a:t>
            </a:r>
          </a:p>
          <a:p>
            <a:pPr marL="88900" indent="0">
              <a:lnSpc>
                <a:spcPct val="114000"/>
              </a:lnSpc>
              <a:buNone/>
            </a:pPr>
            <a:r>
              <a:rPr lang="fr-CA" sz="2400" dirty="0">
                <a:latin typeface="Verdana" panose="020B0604030504040204" pitchFamily="34" charset="0"/>
                <a:ea typeface="Verdana" panose="020B0604030504040204" pitchFamily="34" charset="0"/>
              </a:rPr>
              <a:t>c. Une période où il fait plus chaud qu’à l’habitude</a:t>
            </a:r>
          </a:p>
          <a:p>
            <a:pPr marL="88900" indent="0">
              <a:lnSpc>
                <a:spcPct val="114000"/>
              </a:lnSpc>
              <a:buNone/>
            </a:pPr>
            <a:r>
              <a:rPr lang="fr-CA" sz="2400" dirty="0">
                <a:latin typeface="Verdana" panose="020B0604030504040204" pitchFamily="34" charset="0"/>
                <a:ea typeface="Verdana" panose="020B0604030504040204" pitchFamily="34" charset="0"/>
              </a:rPr>
              <a:t>d. Un phénomène où le Soleil ne lève pas</a:t>
            </a:r>
          </a:p>
        </p:txBody>
      </p:sp>
      <p:sp>
        <p:nvSpPr>
          <p:cNvPr id="4" name="Espace réservé du texte 3">
            <a:extLst>
              <a:ext uri="{FF2B5EF4-FFF2-40B4-BE49-F238E27FC236}">
                <a16:creationId xmlns:a16="http://schemas.microsoft.com/office/drawing/2014/main" id="{705EFB5D-B9C8-D275-36B1-79ED8853482D}"/>
              </a:ext>
            </a:extLst>
          </p:cNvPr>
          <p:cNvSpPr>
            <a:spLocks noGrp="1"/>
          </p:cNvSpPr>
          <p:nvPr>
            <p:ph type="body" idx="2"/>
          </p:nvPr>
        </p:nvSpPr>
        <p:spPr>
          <a:xfrm>
            <a:off x="477900" y="1579212"/>
            <a:ext cx="10998068" cy="1253708"/>
          </a:xfrm>
        </p:spPr>
        <p:txBody>
          <a:bodyPr>
            <a:normAutofit/>
          </a:bodyPr>
          <a:lstStyle/>
          <a:p>
            <a:pPr marL="88900" indent="0"/>
            <a:r>
              <a:rPr lang="fr-CA" b="1" i="0" dirty="0">
                <a:solidFill>
                  <a:schemeClr val="tx1"/>
                </a:solidFill>
                <a:latin typeface="Verdana" panose="020B0604030504040204" pitchFamily="34" charset="0"/>
                <a:ea typeface="Verdana" panose="020B0604030504040204" pitchFamily="34" charset="0"/>
              </a:rPr>
              <a:t>Qu’est-ce qu’une nuit polaire?</a:t>
            </a:r>
          </a:p>
        </p:txBody>
      </p:sp>
      <p:sp>
        <p:nvSpPr>
          <p:cNvPr id="5" name="ZoneTexte 4">
            <a:extLst>
              <a:ext uri="{FF2B5EF4-FFF2-40B4-BE49-F238E27FC236}">
                <a16:creationId xmlns:a16="http://schemas.microsoft.com/office/drawing/2014/main" id="{9B41D505-28D9-8250-D6C1-C78F7B5D6593}"/>
              </a:ext>
            </a:extLst>
          </p:cNvPr>
          <p:cNvSpPr txBox="1"/>
          <p:nvPr/>
        </p:nvSpPr>
        <p:spPr>
          <a:xfrm>
            <a:off x="563628" y="4607066"/>
            <a:ext cx="10826615" cy="1200329"/>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Une nuit polaire désigne une période pendant laquelle le Soleil ne dépasse pas la ligne d’horizon pendant plus de 24 h. Elle se produit en hiver, dans les cercles polaires. </a:t>
            </a:r>
          </a:p>
        </p:txBody>
      </p:sp>
      <p:sp>
        <p:nvSpPr>
          <p:cNvPr id="6" name="ZoneTexte 5">
            <a:extLst>
              <a:ext uri="{FF2B5EF4-FFF2-40B4-BE49-F238E27FC236}">
                <a16:creationId xmlns:a16="http://schemas.microsoft.com/office/drawing/2014/main" id="{52EC6A75-7B23-EEB2-108E-F9FB144ADEA7}"/>
              </a:ext>
            </a:extLst>
          </p:cNvPr>
          <p:cNvSpPr txBox="1"/>
          <p:nvPr/>
        </p:nvSpPr>
        <p:spPr>
          <a:xfrm>
            <a:off x="1500809" y="5048996"/>
            <a:ext cx="6937513" cy="964096"/>
          </a:xfrm>
          <a:prstGeom prst="rect">
            <a:avLst/>
          </a:prstGeom>
          <a:noFill/>
        </p:spPr>
        <p:txBody>
          <a:bodyPr wrap="square" rtlCol="0">
            <a:spAutoFit/>
          </a:bodyPr>
          <a:lstStyle/>
          <a:p>
            <a:endParaRPr lang="fr-CA" dirty="0"/>
          </a:p>
        </p:txBody>
      </p:sp>
      <p:sp>
        <p:nvSpPr>
          <p:cNvPr id="9" name="Rectangle : en biseau 8">
            <a:extLst>
              <a:ext uri="{FF2B5EF4-FFF2-40B4-BE49-F238E27FC236}">
                <a16:creationId xmlns:a16="http://schemas.microsoft.com/office/drawing/2014/main" id="{8498AB54-8711-F4D6-4F48-4A878C4E5986}"/>
              </a:ext>
            </a:extLst>
          </p:cNvPr>
          <p:cNvSpPr/>
          <p:nvPr/>
        </p:nvSpPr>
        <p:spPr>
          <a:xfrm>
            <a:off x="5006059" y="5941880"/>
            <a:ext cx="1564400" cy="794314"/>
          </a:xfrm>
          <a:prstGeom prst="bevel">
            <a:avLst/>
          </a:prstGeom>
          <a:solidFill>
            <a:srgbClr val="00B2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10" name="Ellipse 9">
            <a:extLst>
              <a:ext uri="{FF2B5EF4-FFF2-40B4-BE49-F238E27FC236}">
                <a16:creationId xmlns:a16="http://schemas.microsoft.com/office/drawing/2014/main" id="{C5E6ECD4-8C13-21B8-E568-65E293E49234}"/>
              </a:ext>
            </a:extLst>
          </p:cNvPr>
          <p:cNvSpPr/>
          <p:nvPr/>
        </p:nvSpPr>
        <p:spPr>
          <a:xfrm>
            <a:off x="244549" y="3780678"/>
            <a:ext cx="7527851" cy="691903"/>
          </a:xfrm>
          <a:prstGeom prst="ellipse">
            <a:avLst/>
          </a:prstGeom>
          <a:noFill/>
          <a:ln>
            <a:solidFill>
              <a:srgbClr val="00B2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a:p>
        </p:txBody>
      </p:sp>
    </p:spTree>
    <p:extLst>
      <p:ext uri="{BB962C8B-B14F-4D97-AF65-F5344CB8AC3E}">
        <p14:creationId xmlns:p14="http://schemas.microsoft.com/office/powerpoint/2010/main" val="212707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5"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err="1">
                <a:latin typeface="Verdana" panose="020B0604030504040204" pitchFamily="34" charset="0"/>
                <a:ea typeface="Verdana" panose="020B0604030504040204" pitchFamily="34" charset="0"/>
              </a:rPr>
              <a:t>Umiujaq</a:t>
            </a:r>
            <a:r>
              <a:rPr lang="en-US" sz="2400" b="1" dirty="0">
                <a:latin typeface="Verdana" panose="020B0604030504040204" pitchFamily="34" charset="0"/>
                <a:ea typeface="Verdana" panose="020B0604030504040204" pitchFamily="34" charset="0"/>
              </a:rPr>
              <a:t> (p. 36-37)</a:t>
            </a:r>
            <a:endParaRPr sz="2400" b="1"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9A0ABBE1-C430-803E-82C0-59380AD079ED}"/>
              </a:ext>
            </a:extLst>
          </p:cNvPr>
          <p:cNvSpPr txBox="1"/>
          <p:nvPr/>
        </p:nvSpPr>
        <p:spPr>
          <a:xfrm>
            <a:off x="555303" y="1664836"/>
            <a:ext cx="10725150" cy="461665"/>
          </a:xfrm>
          <a:prstGeom prst="rect">
            <a:avLst/>
          </a:prstGeom>
          <a:noFill/>
        </p:spPr>
        <p:txBody>
          <a:bodyPr wrap="square" rtlCol="0">
            <a:spAutoFit/>
          </a:bodyPr>
          <a:lstStyle/>
          <a:p>
            <a:r>
              <a:rPr lang="fr-CA" sz="2400" b="1" dirty="0">
                <a:latin typeface="Verdana" panose="020B0604030504040204" pitchFamily="34" charset="0"/>
                <a:ea typeface="Verdana" panose="020B0604030504040204" pitchFamily="34" charset="0"/>
              </a:rPr>
              <a:t>Quelle est la hauteur des chutes </a:t>
            </a:r>
            <a:r>
              <a:rPr lang="fr-CA" sz="2400" b="1" dirty="0" err="1">
                <a:latin typeface="Verdana" panose="020B0604030504040204" pitchFamily="34" charset="0"/>
                <a:ea typeface="Verdana" panose="020B0604030504040204" pitchFamily="34" charset="0"/>
              </a:rPr>
              <a:t>Nastapoka</a:t>
            </a:r>
            <a:r>
              <a:rPr lang="fr-CA" sz="2400" b="1" dirty="0">
                <a:latin typeface="Verdana" panose="020B0604030504040204" pitchFamily="34" charset="0"/>
                <a:ea typeface="Verdana" panose="020B0604030504040204" pitchFamily="34" charset="0"/>
              </a:rPr>
              <a:t>? </a:t>
            </a:r>
          </a:p>
        </p:txBody>
      </p:sp>
      <p:sp>
        <p:nvSpPr>
          <p:cNvPr id="4" name="ZoneTexte 3">
            <a:extLst>
              <a:ext uri="{FF2B5EF4-FFF2-40B4-BE49-F238E27FC236}">
                <a16:creationId xmlns:a16="http://schemas.microsoft.com/office/drawing/2014/main" id="{9587569B-1FE9-097A-BB3F-3B8E8F897400}"/>
              </a:ext>
            </a:extLst>
          </p:cNvPr>
          <p:cNvSpPr txBox="1"/>
          <p:nvPr/>
        </p:nvSpPr>
        <p:spPr>
          <a:xfrm>
            <a:off x="555303" y="2852849"/>
            <a:ext cx="10497010" cy="1734962"/>
          </a:xfrm>
          <a:prstGeom prst="rect">
            <a:avLst/>
          </a:prstGeom>
          <a:noFill/>
        </p:spPr>
        <p:txBody>
          <a:bodyPr wrap="square" rtlCol="0">
            <a:spAutoFit/>
          </a:bodyPr>
          <a:lstStyle/>
          <a:p>
            <a:pPr>
              <a:lnSpc>
                <a:spcPct val="114000"/>
              </a:lnSpc>
            </a:pPr>
            <a:r>
              <a:rPr lang="fr-CA" sz="2400" dirty="0">
                <a:latin typeface="Verdana" panose="020B0604030504040204" pitchFamily="34" charset="0"/>
                <a:ea typeface="Verdana" panose="020B0604030504040204" pitchFamily="34" charset="0"/>
              </a:rPr>
              <a:t>a. 10 mètres</a:t>
            </a:r>
          </a:p>
          <a:p>
            <a:pPr>
              <a:lnSpc>
                <a:spcPct val="114000"/>
              </a:lnSpc>
            </a:pPr>
            <a:r>
              <a:rPr lang="fr-CA" sz="2400" dirty="0">
                <a:latin typeface="Verdana" panose="020B0604030504040204" pitchFamily="34" charset="0"/>
                <a:ea typeface="Verdana" panose="020B0604030504040204" pitchFamily="34" charset="0"/>
              </a:rPr>
              <a:t>b. 30 mètres</a:t>
            </a:r>
          </a:p>
          <a:p>
            <a:pPr>
              <a:lnSpc>
                <a:spcPct val="114000"/>
              </a:lnSpc>
            </a:pPr>
            <a:r>
              <a:rPr lang="fr-CA" sz="2400" dirty="0">
                <a:latin typeface="Verdana" panose="020B0604030504040204" pitchFamily="34" charset="0"/>
                <a:ea typeface="Verdana" panose="020B0604030504040204" pitchFamily="34" charset="0"/>
              </a:rPr>
              <a:t>c. 50 mètres </a:t>
            </a:r>
          </a:p>
          <a:p>
            <a:pPr>
              <a:lnSpc>
                <a:spcPct val="114000"/>
              </a:lnSpc>
            </a:pPr>
            <a:r>
              <a:rPr lang="fr-CA" sz="2400" dirty="0">
                <a:latin typeface="Verdana" panose="020B0604030504040204" pitchFamily="34" charset="0"/>
                <a:ea typeface="Verdana" panose="020B0604030504040204" pitchFamily="34" charset="0"/>
              </a:rPr>
              <a:t>d. 100 mètres</a:t>
            </a:r>
          </a:p>
        </p:txBody>
      </p:sp>
      <p:sp>
        <p:nvSpPr>
          <p:cNvPr id="2" name="ZoneTexte 1">
            <a:extLst>
              <a:ext uri="{FF2B5EF4-FFF2-40B4-BE49-F238E27FC236}">
                <a16:creationId xmlns:a16="http://schemas.microsoft.com/office/drawing/2014/main" id="{85BA8AF5-F856-170A-BD84-2DDAEA85A10A}"/>
              </a:ext>
            </a:extLst>
          </p:cNvPr>
          <p:cNvSpPr txBox="1"/>
          <p:nvPr/>
        </p:nvSpPr>
        <p:spPr>
          <a:xfrm>
            <a:off x="3816627" y="2852849"/>
            <a:ext cx="6052930" cy="1569660"/>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Les chutes </a:t>
            </a:r>
            <a:r>
              <a:rPr lang="fr-CA" sz="2400" dirty="0" err="1">
                <a:latin typeface="Verdana" panose="020B0604030504040204" pitchFamily="34" charset="0"/>
                <a:ea typeface="Verdana" panose="020B0604030504040204" pitchFamily="34" charset="0"/>
              </a:rPr>
              <a:t>Nastapoka</a:t>
            </a:r>
            <a:r>
              <a:rPr lang="fr-CA" sz="2400" dirty="0">
                <a:latin typeface="Verdana" panose="020B0604030504040204" pitchFamily="34" charset="0"/>
                <a:ea typeface="Verdana" panose="020B0604030504040204" pitchFamily="34" charset="0"/>
              </a:rPr>
              <a:t> font </a:t>
            </a:r>
            <a:br>
              <a:rPr lang="fr-CA" sz="2400" dirty="0">
                <a:latin typeface="Verdana" panose="020B0604030504040204" pitchFamily="34" charset="0"/>
                <a:ea typeface="Verdana" panose="020B0604030504040204" pitchFamily="34" charset="0"/>
              </a:rPr>
            </a:br>
            <a:r>
              <a:rPr lang="fr-CA" sz="2400" dirty="0">
                <a:latin typeface="Verdana" panose="020B0604030504040204" pitchFamily="34" charset="0"/>
                <a:ea typeface="Verdana" panose="020B0604030504040204" pitchFamily="34" charset="0"/>
              </a:rPr>
              <a:t>30 mètres de haut. C’est presque comme trois autobus scolaires placés debout, un par-dessus l’autre.</a:t>
            </a:r>
          </a:p>
        </p:txBody>
      </p:sp>
      <p:pic>
        <p:nvPicPr>
          <p:cNvPr id="6" name="Image 5" descr="Une image contenant transport, bus, véhicule, Véhicule terrestre&#10;&#10;Description générée automatiquement">
            <a:extLst>
              <a:ext uri="{FF2B5EF4-FFF2-40B4-BE49-F238E27FC236}">
                <a16:creationId xmlns:a16="http://schemas.microsoft.com/office/drawing/2014/main" id="{50641A28-362C-4426-66BD-6FBC5A071F89}"/>
              </a:ext>
            </a:extLst>
          </p:cNvPr>
          <p:cNvPicPr>
            <a:picLocks noChangeAspect="1"/>
          </p:cNvPicPr>
          <p:nvPr/>
        </p:nvPicPr>
        <p:blipFill>
          <a:blip r:embed="rId3"/>
          <a:stretch>
            <a:fillRect/>
          </a:stretch>
        </p:blipFill>
        <p:spPr>
          <a:xfrm rot="5400000">
            <a:off x="9553439" y="3022386"/>
            <a:ext cx="2188831" cy="1094416"/>
          </a:xfrm>
          <a:prstGeom prst="rect">
            <a:avLst/>
          </a:prstGeom>
        </p:spPr>
      </p:pic>
      <p:pic>
        <p:nvPicPr>
          <p:cNvPr id="7" name="Image 6" descr="Une image contenant transport, bus, véhicule, Véhicule terrestre&#10;&#10;Description générée automatiquement">
            <a:extLst>
              <a:ext uri="{FF2B5EF4-FFF2-40B4-BE49-F238E27FC236}">
                <a16:creationId xmlns:a16="http://schemas.microsoft.com/office/drawing/2014/main" id="{31057DE4-DD3C-1193-EC3A-8F142121E8D7}"/>
              </a:ext>
            </a:extLst>
          </p:cNvPr>
          <p:cNvPicPr>
            <a:picLocks noChangeAspect="1"/>
          </p:cNvPicPr>
          <p:nvPr/>
        </p:nvPicPr>
        <p:blipFill>
          <a:blip r:embed="rId3"/>
          <a:stretch>
            <a:fillRect/>
          </a:stretch>
        </p:blipFill>
        <p:spPr>
          <a:xfrm rot="5400000">
            <a:off x="9549339" y="5211217"/>
            <a:ext cx="2188831" cy="1094416"/>
          </a:xfrm>
          <a:prstGeom prst="rect">
            <a:avLst/>
          </a:prstGeom>
        </p:spPr>
      </p:pic>
      <p:pic>
        <p:nvPicPr>
          <p:cNvPr id="8" name="Image 7" descr="Une image contenant transport, bus, véhicule, Véhicule terrestre&#10;&#10;Description générée automatiquement">
            <a:extLst>
              <a:ext uri="{FF2B5EF4-FFF2-40B4-BE49-F238E27FC236}">
                <a16:creationId xmlns:a16="http://schemas.microsoft.com/office/drawing/2014/main" id="{B61A335E-3C72-1F2E-A60E-56C64CB46754}"/>
              </a:ext>
            </a:extLst>
          </p:cNvPr>
          <p:cNvPicPr>
            <a:picLocks noChangeAspect="1"/>
          </p:cNvPicPr>
          <p:nvPr/>
        </p:nvPicPr>
        <p:blipFill>
          <a:blip r:embed="rId3"/>
          <a:stretch>
            <a:fillRect/>
          </a:stretch>
        </p:blipFill>
        <p:spPr>
          <a:xfrm rot="5400000">
            <a:off x="9547599" y="833555"/>
            <a:ext cx="2188831" cy="1094416"/>
          </a:xfrm>
          <a:prstGeom prst="rect">
            <a:avLst/>
          </a:prstGeom>
        </p:spPr>
      </p:pic>
      <p:cxnSp>
        <p:nvCxnSpPr>
          <p:cNvPr id="10" name="Connecteur droit avec flèche 9">
            <a:extLst>
              <a:ext uri="{FF2B5EF4-FFF2-40B4-BE49-F238E27FC236}">
                <a16:creationId xmlns:a16="http://schemas.microsoft.com/office/drawing/2014/main" id="{F59B4090-C3F1-3234-49DE-5B852DDA6A6B}"/>
              </a:ext>
            </a:extLst>
          </p:cNvPr>
          <p:cNvCxnSpPr/>
          <p:nvPr/>
        </p:nvCxnSpPr>
        <p:spPr>
          <a:xfrm>
            <a:off x="10134563" y="334081"/>
            <a:ext cx="0" cy="6523919"/>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5" name="Rectangle : en biseau 4">
            <a:extLst>
              <a:ext uri="{FF2B5EF4-FFF2-40B4-BE49-F238E27FC236}">
                <a16:creationId xmlns:a16="http://schemas.microsoft.com/office/drawing/2014/main" id="{A157E0F3-992C-C42A-96DD-32F95991DBC8}"/>
              </a:ext>
            </a:extLst>
          </p:cNvPr>
          <p:cNvSpPr/>
          <p:nvPr/>
        </p:nvSpPr>
        <p:spPr>
          <a:xfrm>
            <a:off x="4814070" y="5902633"/>
            <a:ext cx="1564400" cy="794314"/>
          </a:xfrm>
          <a:prstGeom prst="bevel">
            <a:avLst/>
          </a:prstGeom>
          <a:solidFill>
            <a:srgbClr val="E21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9" name="Ellipse 8">
            <a:extLst>
              <a:ext uri="{FF2B5EF4-FFF2-40B4-BE49-F238E27FC236}">
                <a16:creationId xmlns:a16="http://schemas.microsoft.com/office/drawing/2014/main" id="{43314097-A92F-115F-17F9-A60E51A758E6}"/>
              </a:ext>
            </a:extLst>
          </p:cNvPr>
          <p:cNvSpPr/>
          <p:nvPr/>
        </p:nvSpPr>
        <p:spPr>
          <a:xfrm>
            <a:off x="308343" y="3279931"/>
            <a:ext cx="2707493" cy="461665"/>
          </a:xfrm>
          <a:prstGeom prst="ellipse">
            <a:avLst/>
          </a:prstGeom>
          <a:noFill/>
          <a:ln>
            <a:solidFill>
              <a:srgbClr val="E21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a:p>
        </p:txBody>
      </p:sp>
    </p:spTree>
    <p:extLst>
      <p:ext uri="{BB962C8B-B14F-4D97-AF65-F5344CB8AC3E}">
        <p14:creationId xmlns:p14="http://schemas.microsoft.com/office/powerpoint/2010/main" val="2230175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2"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02124"/>
              </a:buClr>
              <a:buSzPts val="4200"/>
              <a:buFont typeface="Calibri"/>
              <a:buNone/>
            </a:pPr>
            <a:r>
              <a:rPr lang="en-US" b="1" dirty="0" err="1">
                <a:solidFill>
                  <a:srgbClr val="202124"/>
                </a:solidFill>
                <a:latin typeface="Verdana" panose="020B0604030504040204" pitchFamily="34" charset="0"/>
                <a:ea typeface="Verdana" panose="020B0604030504040204" pitchFamily="34" charset="0"/>
                <a:cs typeface="Calibri"/>
                <a:sym typeface="Calibri"/>
              </a:rPr>
              <a:t>Kuujjuaraapik</a:t>
            </a:r>
            <a:r>
              <a:rPr lang="en-US" b="1" dirty="0">
                <a:solidFill>
                  <a:srgbClr val="202124"/>
                </a:solidFill>
                <a:latin typeface="Verdana" panose="020B0604030504040204" pitchFamily="34" charset="0"/>
                <a:ea typeface="Verdana" panose="020B0604030504040204" pitchFamily="34" charset="0"/>
                <a:cs typeface="Calibri"/>
                <a:sym typeface="Calibri"/>
              </a:rPr>
              <a:t> </a:t>
            </a:r>
            <a:r>
              <a:rPr lang="en-US" sz="2400" b="1" dirty="0">
                <a:solidFill>
                  <a:srgbClr val="202124"/>
                </a:solidFill>
                <a:latin typeface="Verdana" panose="020B0604030504040204" pitchFamily="34" charset="0"/>
                <a:ea typeface="Verdana" panose="020B0604030504040204" pitchFamily="34" charset="0"/>
                <a:cs typeface="Calibri"/>
                <a:sym typeface="Calibri"/>
              </a:rPr>
              <a:t>(p. 38-39)</a:t>
            </a:r>
            <a:endParaRPr sz="2400" dirty="0">
              <a:latin typeface="Verdana" panose="020B0604030504040204" pitchFamily="34" charset="0"/>
              <a:ea typeface="Verdana" panose="020B0604030504040204" pitchFamily="34" charset="0"/>
            </a:endParaRPr>
          </a:p>
        </p:txBody>
      </p:sp>
      <p:sp>
        <p:nvSpPr>
          <p:cNvPr id="162" name="Google Shape;162;p3"/>
          <p:cNvSpPr txBox="1">
            <a:spLocks noGrp="1"/>
          </p:cNvSpPr>
          <p:nvPr>
            <p:ph type="body" idx="2"/>
          </p:nvPr>
        </p:nvSpPr>
        <p:spPr>
          <a:xfrm>
            <a:off x="555303" y="1668427"/>
            <a:ext cx="10998068" cy="16831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ts val="2400"/>
              <a:buNone/>
            </a:pPr>
            <a:r>
              <a:rPr lang="fr-CA" b="1" i="0" dirty="0">
                <a:solidFill>
                  <a:schemeClr val="tx1"/>
                </a:solidFill>
                <a:latin typeface="Verdana" panose="020B0604030504040204" pitchFamily="34" charset="0"/>
                <a:ea typeface="Verdana" panose="020B0604030504040204" pitchFamily="34" charset="0"/>
              </a:rPr>
              <a:t>Qu’est-ce qui tombe de l’avion?</a:t>
            </a:r>
            <a:endParaRPr b="1" i="0" dirty="0">
              <a:solidFill>
                <a:schemeClr val="tx1"/>
              </a:solidFill>
              <a:latin typeface="Verdana" panose="020B0604030504040204" pitchFamily="34" charset="0"/>
              <a:ea typeface="Verdana" panose="020B0604030504040204" pitchFamily="34" charset="0"/>
            </a:endParaRPr>
          </a:p>
        </p:txBody>
      </p:sp>
      <p:sp>
        <p:nvSpPr>
          <p:cNvPr id="2" name="ZoneTexte 1">
            <a:extLst>
              <a:ext uri="{FF2B5EF4-FFF2-40B4-BE49-F238E27FC236}">
                <a16:creationId xmlns:a16="http://schemas.microsoft.com/office/drawing/2014/main" id="{9CE5C20F-9E16-C1B9-0922-BA138BD9E8F2}"/>
              </a:ext>
            </a:extLst>
          </p:cNvPr>
          <p:cNvSpPr txBox="1"/>
          <p:nvPr/>
        </p:nvSpPr>
        <p:spPr>
          <a:xfrm>
            <a:off x="4746639" y="2657135"/>
            <a:ext cx="7469170" cy="3906711"/>
          </a:xfrm>
          <a:prstGeom prst="rect">
            <a:avLst/>
          </a:prstGeom>
          <a:noFill/>
        </p:spPr>
        <p:txBody>
          <a:bodyPr wrap="square" rtlCol="0">
            <a:spAutoFit/>
          </a:bodyPr>
          <a:lstStyle/>
          <a:p>
            <a:pPr>
              <a:lnSpc>
                <a:spcPct val="114000"/>
              </a:lnSpc>
              <a:spcBef>
                <a:spcPts val="600"/>
              </a:spcBef>
            </a:pPr>
            <a:r>
              <a:rPr lang="fr-CA" sz="2400" dirty="0">
                <a:latin typeface="Verdana" panose="020B0604030504040204" pitchFamily="34" charset="0"/>
                <a:ea typeface="Verdana" panose="020B0604030504040204" pitchFamily="34" charset="0"/>
              </a:rPr>
              <a:t>Sur l’image, on voit le fameux </a:t>
            </a:r>
            <a:r>
              <a:rPr lang="fr-CA" sz="2400" i="1" dirty="0">
                <a:latin typeface="Verdana" panose="020B0604030504040204" pitchFamily="34" charset="0"/>
                <a:ea typeface="Verdana" panose="020B0604030504040204" pitchFamily="34" charset="0"/>
              </a:rPr>
              <a:t>Candy Drop. </a:t>
            </a:r>
            <a:r>
              <a:rPr lang="fr-CA" sz="2400" dirty="0">
                <a:latin typeface="Verdana" panose="020B0604030504040204" pitchFamily="34" charset="0"/>
                <a:ea typeface="Verdana" panose="020B0604030504040204" pitchFamily="34" charset="0"/>
              </a:rPr>
              <a:t>Chaque année à Kuujjuaq, depuis plus de </a:t>
            </a:r>
            <a:br>
              <a:rPr lang="fr-CA" sz="2400" dirty="0">
                <a:latin typeface="Verdana" panose="020B0604030504040204" pitchFamily="34" charset="0"/>
                <a:ea typeface="Verdana" panose="020B0604030504040204" pitchFamily="34" charset="0"/>
              </a:rPr>
            </a:br>
            <a:r>
              <a:rPr lang="fr-CA" sz="2400" dirty="0">
                <a:latin typeface="Verdana" panose="020B0604030504040204" pitchFamily="34" charset="0"/>
                <a:ea typeface="Verdana" panose="020B0604030504040204" pitchFamily="34" charset="0"/>
              </a:rPr>
              <a:t>50 ans, des bonbons sont lancés d’un petit aéronef avec l’aide du père Noël. </a:t>
            </a:r>
          </a:p>
          <a:p>
            <a:pPr>
              <a:lnSpc>
                <a:spcPct val="114000"/>
              </a:lnSpc>
            </a:pPr>
            <a:endParaRPr lang="fr-CA" sz="2400" dirty="0">
              <a:latin typeface="Verdana" panose="020B0604030504040204" pitchFamily="34" charset="0"/>
              <a:ea typeface="Verdana" panose="020B0604030504040204" pitchFamily="34" charset="0"/>
            </a:endParaRPr>
          </a:p>
          <a:p>
            <a:pPr>
              <a:lnSpc>
                <a:spcPct val="114000"/>
              </a:lnSpc>
              <a:spcBef>
                <a:spcPts val="600"/>
              </a:spcBef>
            </a:pPr>
            <a:r>
              <a:rPr lang="fr-CA" sz="2400" dirty="0">
                <a:latin typeface="Verdana" panose="020B0604030504040204" pitchFamily="34" charset="0"/>
                <a:ea typeface="Verdana" panose="020B0604030504040204" pitchFamily="34" charset="0"/>
              </a:rPr>
              <a:t>Pour les besoins du livre, l’événement a été transposé à </a:t>
            </a:r>
            <a:r>
              <a:rPr lang="fr-CA" sz="2400" dirty="0" err="1">
                <a:latin typeface="Verdana" panose="020B0604030504040204" pitchFamily="34" charset="0"/>
                <a:ea typeface="Verdana" panose="020B0604030504040204" pitchFamily="34" charset="0"/>
              </a:rPr>
              <a:t>Kuujjuaraapik</a:t>
            </a:r>
            <a:r>
              <a:rPr lang="fr-CA" sz="2400" dirty="0">
                <a:latin typeface="Verdana" panose="020B0604030504040204" pitchFamily="34" charset="0"/>
                <a:ea typeface="Verdana" panose="020B0604030504040204" pitchFamily="34" charset="0"/>
              </a:rPr>
              <a:t>.</a:t>
            </a:r>
          </a:p>
          <a:p>
            <a:pPr>
              <a:lnSpc>
                <a:spcPct val="114000"/>
              </a:lnSpc>
              <a:spcBef>
                <a:spcPts val="600"/>
              </a:spcBef>
            </a:pPr>
            <a:endParaRPr lang="fr-CA" sz="2400" dirty="0">
              <a:latin typeface="Verdana" panose="020B0604030504040204" pitchFamily="34" charset="0"/>
              <a:ea typeface="Verdana" panose="020B0604030504040204" pitchFamily="34" charset="0"/>
            </a:endParaRPr>
          </a:p>
          <a:p>
            <a:endParaRPr lang="fr-CA" dirty="0"/>
          </a:p>
        </p:txBody>
      </p:sp>
      <p:sp>
        <p:nvSpPr>
          <p:cNvPr id="4" name="ZoneTexte 3">
            <a:extLst>
              <a:ext uri="{FF2B5EF4-FFF2-40B4-BE49-F238E27FC236}">
                <a16:creationId xmlns:a16="http://schemas.microsoft.com/office/drawing/2014/main" id="{59BB7009-3482-7C95-1B74-F3F8BD50FCF5}"/>
              </a:ext>
            </a:extLst>
          </p:cNvPr>
          <p:cNvSpPr txBox="1"/>
          <p:nvPr/>
        </p:nvSpPr>
        <p:spPr>
          <a:xfrm>
            <a:off x="555303" y="2710607"/>
            <a:ext cx="5030488" cy="2233625"/>
          </a:xfrm>
          <a:prstGeom prst="rect">
            <a:avLst/>
          </a:prstGeom>
          <a:noFill/>
        </p:spPr>
        <p:txBody>
          <a:bodyPr wrap="square" rtlCol="0">
            <a:spAutoFit/>
          </a:bodyPr>
          <a:lstStyle/>
          <a:p>
            <a:pPr>
              <a:lnSpc>
                <a:spcPct val="150000"/>
              </a:lnSpc>
            </a:pPr>
            <a:r>
              <a:rPr lang="fr-CA" sz="2400" dirty="0">
                <a:latin typeface="Verdana" panose="020B0604030504040204" pitchFamily="34" charset="0"/>
                <a:ea typeface="Verdana" panose="020B0604030504040204" pitchFamily="34" charset="0"/>
              </a:rPr>
              <a:t>a. Des confettis</a:t>
            </a:r>
          </a:p>
          <a:p>
            <a:pPr>
              <a:lnSpc>
                <a:spcPct val="150000"/>
              </a:lnSpc>
            </a:pPr>
            <a:r>
              <a:rPr lang="fr-CA" sz="2400" dirty="0">
                <a:latin typeface="Verdana" panose="020B0604030504040204" pitchFamily="34" charset="0"/>
                <a:ea typeface="Verdana" panose="020B0604030504040204" pitchFamily="34" charset="0"/>
              </a:rPr>
              <a:t>b. Des bonbons</a:t>
            </a:r>
          </a:p>
          <a:p>
            <a:pPr>
              <a:lnSpc>
                <a:spcPct val="150000"/>
              </a:lnSpc>
            </a:pPr>
            <a:r>
              <a:rPr lang="fr-CA" sz="2400" dirty="0">
                <a:latin typeface="Verdana" panose="020B0604030504040204" pitchFamily="34" charset="0"/>
                <a:ea typeface="Verdana" panose="020B0604030504040204" pitchFamily="34" charset="0"/>
              </a:rPr>
              <a:t>c. Des grains de riz</a:t>
            </a:r>
          </a:p>
          <a:p>
            <a:pPr>
              <a:lnSpc>
                <a:spcPct val="150000"/>
              </a:lnSpc>
            </a:pPr>
            <a:r>
              <a:rPr lang="fr-CA" sz="2400" dirty="0">
                <a:latin typeface="Verdana" panose="020B0604030504040204" pitchFamily="34" charset="0"/>
                <a:ea typeface="Verdana" panose="020B0604030504040204" pitchFamily="34" charset="0"/>
              </a:rPr>
              <a:t>d. Des feuilles de papier</a:t>
            </a:r>
          </a:p>
        </p:txBody>
      </p:sp>
      <p:sp>
        <p:nvSpPr>
          <p:cNvPr id="7" name="Nuage 6">
            <a:extLst>
              <a:ext uri="{FF2B5EF4-FFF2-40B4-BE49-F238E27FC236}">
                <a16:creationId xmlns:a16="http://schemas.microsoft.com/office/drawing/2014/main" id="{0D4274A0-AE17-D537-2A79-7F53EA63ACAC}"/>
              </a:ext>
            </a:extLst>
          </p:cNvPr>
          <p:cNvSpPr/>
          <p:nvPr/>
        </p:nvSpPr>
        <p:spPr>
          <a:xfrm>
            <a:off x="7583558" y="432176"/>
            <a:ext cx="3568148" cy="182529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latin typeface="Verdana" panose="020B0604030504040204" pitchFamily="34" charset="0"/>
                <a:ea typeface="Verdana" panose="020B0604030504040204" pitchFamily="34" charset="0"/>
              </a:rPr>
              <a:t>Va aux pages 44 et 45 du livre pour plus d’info sur ce moment tant attendu des </a:t>
            </a:r>
            <a:r>
              <a:rPr lang="fr-CA" dirty="0" err="1">
                <a:latin typeface="Verdana" panose="020B0604030504040204" pitchFamily="34" charset="0"/>
                <a:ea typeface="Verdana" panose="020B0604030504040204" pitchFamily="34" charset="0"/>
              </a:rPr>
              <a:t>Nunavimiut</a:t>
            </a:r>
            <a:r>
              <a:rPr lang="fr-CA" dirty="0">
                <a:latin typeface="Verdana" panose="020B0604030504040204" pitchFamily="34" charset="0"/>
                <a:ea typeface="Verdana" panose="020B0604030504040204" pitchFamily="34" charset="0"/>
              </a:rPr>
              <a:t>.</a:t>
            </a:r>
          </a:p>
        </p:txBody>
      </p:sp>
      <p:sp>
        <p:nvSpPr>
          <p:cNvPr id="3" name="Rectangle : en biseau 2">
            <a:extLst>
              <a:ext uri="{FF2B5EF4-FFF2-40B4-BE49-F238E27FC236}">
                <a16:creationId xmlns:a16="http://schemas.microsoft.com/office/drawing/2014/main" id="{4C227724-5C4E-8C35-9CDD-2E0EA882B255}"/>
              </a:ext>
            </a:extLst>
          </p:cNvPr>
          <p:cNvSpPr/>
          <p:nvPr/>
        </p:nvSpPr>
        <p:spPr>
          <a:xfrm>
            <a:off x="1167103" y="5870736"/>
            <a:ext cx="1564400" cy="794314"/>
          </a:xfrm>
          <a:prstGeom prst="bevel">
            <a:avLst/>
          </a:prstGeom>
          <a:solidFill>
            <a:srgbClr val="00A1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5" name="Ellipse 4">
            <a:extLst>
              <a:ext uri="{FF2B5EF4-FFF2-40B4-BE49-F238E27FC236}">
                <a16:creationId xmlns:a16="http://schemas.microsoft.com/office/drawing/2014/main" id="{8989010F-0315-92F2-C1C9-A96724CA224E}"/>
              </a:ext>
            </a:extLst>
          </p:cNvPr>
          <p:cNvSpPr/>
          <p:nvPr/>
        </p:nvSpPr>
        <p:spPr>
          <a:xfrm>
            <a:off x="132336" y="3309713"/>
            <a:ext cx="3951865" cy="627362"/>
          </a:xfrm>
          <a:prstGeom prst="ellipse">
            <a:avLst/>
          </a:prstGeom>
          <a:noFill/>
          <a:ln>
            <a:solidFill>
              <a:srgbClr val="00A1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a:p>
        </p:txBody>
      </p:sp>
    </p:spTree>
    <p:extLst>
      <p:ext uri="{BB962C8B-B14F-4D97-AF65-F5344CB8AC3E}">
        <p14:creationId xmlns:p14="http://schemas.microsoft.com/office/powerpoint/2010/main" val="6751264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2" grpId="0"/>
      <p:bldP spid="7"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err="1">
                <a:latin typeface="Verdana" panose="020B0604030504040204" pitchFamily="34" charset="0"/>
                <a:ea typeface="Verdana" panose="020B0604030504040204" pitchFamily="34" charset="0"/>
              </a:rPr>
              <a:t>Cherche</a:t>
            </a:r>
            <a:r>
              <a:rPr lang="en-US" b="1" dirty="0">
                <a:latin typeface="Verdana" panose="020B0604030504040204" pitchFamily="34" charset="0"/>
                <a:ea typeface="Verdana" panose="020B0604030504040204" pitchFamily="34" charset="0"/>
              </a:rPr>
              <a:t> et </a:t>
            </a:r>
            <a:r>
              <a:rPr lang="en-US" b="1" dirty="0" err="1">
                <a:latin typeface="Verdana" panose="020B0604030504040204" pitchFamily="34" charset="0"/>
                <a:ea typeface="Verdana" panose="020B0604030504040204" pitchFamily="34" charset="0"/>
              </a:rPr>
              <a:t>trouve</a:t>
            </a:r>
            <a:endParaRPr sz="2400" b="1" dirty="0">
              <a:latin typeface="Verdana" panose="020B0604030504040204" pitchFamily="34" charset="0"/>
              <a:ea typeface="Verdana" panose="020B0604030504040204" pitchFamily="34" charset="0"/>
            </a:endParaRPr>
          </a:p>
        </p:txBody>
      </p:sp>
      <p:sp>
        <p:nvSpPr>
          <p:cNvPr id="186" name="Google Shape;186;p6"/>
          <p:cNvSpPr txBox="1">
            <a:spLocks noGrp="1"/>
          </p:cNvSpPr>
          <p:nvPr>
            <p:ph type="body" idx="2"/>
          </p:nvPr>
        </p:nvSpPr>
        <p:spPr>
          <a:xfrm>
            <a:off x="555303" y="1646447"/>
            <a:ext cx="6501480" cy="20906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95959"/>
              </a:buClr>
              <a:buSzPts val="2400"/>
              <a:buNone/>
            </a:pPr>
            <a:r>
              <a:rPr lang="fr-CA" b="1" i="0" dirty="0">
                <a:solidFill>
                  <a:schemeClr val="tx1"/>
                </a:solidFill>
                <a:latin typeface="Verdana" panose="020B0604030504040204" pitchFamily="34" charset="0"/>
                <a:ea typeface="Verdana" panose="020B0604030504040204" pitchFamily="34" charset="0"/>
              </a:rPr>
              <a:t>Peux-tu trouver les animaux, les plantes et les objets qu’on voit </a:t>
            </a:r>
            <a:br>
              <a:rPr lang="fr-CA" b="1" i="0" dirty="0">
                <a:solidFill>
                  <a:schemeClr val="tx1"/>
                </a:solidFill>
                <a:latin typeface="Verdana" panose="020B0604030504040204" pitchFamily="34" charset="0"/>
                <a:ea typeface="Verdana" panose="020B0604030504040204" pitchFamily="34" charset="0"/>
              </a:rPr>
            </a:br>
            <a:r>
              <a:rPr lang="fr-CA" b="1" i="0" dirty="0">
                <a:solidFill>
                  <a:schemeClr val="tx1"/>
                </a:solidFill>
                <a:latin typeface="Verdana" panose="020B0604030504040204" pitchFamily="34" charset="0"/>
                <a:ea typeface="Verdana" panose="020B0604030504040204" pitchFamily="34" charset="0"/>
              </a:rPr>
              <a:t>aux pages 40 à 43?</a:t>
            </a:r>
          </a:p>
          <a:p>
            <a:pPr marL="0" lvl="0" indent="0" algn="l" rtl="0">
              <a:lnSpc>
                <a:spcPct val="100000"/>
              </a:lnSpc>
              <a:spcBef>
                <a:spcPts val="0"/>
              </a:spcBef>
              <a:spcAft>
                <a:spcPts val="0"/>
              </a:spcAft>
              <a:buClr>
                <a:srgbClr val="595959"/>
              </a:buClr>
              <a:buSzPts val="2400"/>
              <a:buNone/>
            </a:pPr>
            <a:endParaRPr lang="fr-CA" b="1" i="0" dirty="0">
              <a:solidFill>
                <a:schemeClr val="tx1"/>
              </a:solidFill>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Clr>
                <a:srgbClr val="595959"/>
              </a:buClr>
              <a:buSzPts val="2400"/>
              <a:buNone/>
            </a:pPr>
            <a:endParaRPr b="1" i="0" dirty="0">
              <a:solidFill>
                <a:schemeClr val="tx1"/>
              </a:solidFill>
              <a:latin typeface="Verdana" panose="020B0604030504040204" pitchFamily="34" charset="0"/>
              <a:ea typeface="Verdana" panose="020B0604030504040204" pitchFamily="34" charset="0"/>
            </a:endParaRPr>
          </a:p>
        </p:txBody>
      </p:sp>
      <p:pic>
        <p:nvPicPr>
          <p:cNvPr id="4" name="Image 3" descr="Une image contenant verre à main, cercle&#10;&#10;Description générée automatiquement">
            <a:extLst>
              <a:ext uri="{FF2B5EF4-FFF2-40B4-BE49-F238E27FC236}">
                <a16:creationId xmlns:a16="http://schemas.microsoft.com/office/drawing/2014/main" id="{C1131437-2952-C9A4-0AA2-B484DADDF764}"/>
              </a:ext>
            </a:extLst>
          </p:cNvPr>
          <p:cNvPicPr>
            <a:picLocks noChangeAspect="1"/>
          </p:cNvPicPr>
          <p:nvPr/>
        </p:nvPicPr>
        <p:blipFill>
          <a:blip r:embed="rId3"/>
          <a:stretch>
            <a:fillRect/>
          </a:stretch>
        </p:blipFill>
        <p:spPr>
          <a:xfrm>
            <a:off x="6177708" y="1113184"/>
            <a:ext cx="4556552" cy="4478236"/>
          </a:xfrm>
          <a:prstGeom prst="rect">
            <a:avLst/>
          </a:prstGeom>
        </p:spPr>
      </p:pic>
    </p:spTree>
    <p:extLst>
      <p:ext uri="{BB962C8B-B14F-4D97-AF65-F5344CB8AC3E}">
        <p14:creationId xmlns:p14="http://schemas.microsoft.com/office/powerpoint/2010/main" val="3971288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a:latin typeface="Verdana" panose="020B0604030504040204" pitchFamily="34" charset="0"/>
                <a:ea typeface="Verdana" panose="020B0604030504040204" pitchFamily="34" charset="0"/>
              </a:rPr>
              <a:t>Nunavik </a:t>
            </a:r>
            <a:r>
              <a:rPr lang="en-US" sz="2400" b="1" dirty="0">
                <a:latin typeface="Verdana" panose="020B0604030504040204" pitchFamily="34" charset="0"/>
                <a:ea typeface="Verdana" panose="020B0604030504040204" pitchFamily="34" charset="0"/>
              </a:rPr>
              <a:t>(p. 6-7)</a:t>
            </a:r>
            <a:endParaRPr sz="2400" b="1" dirty="0">
              <a:latin typeface="Verdana" panose="020B0604030504040204" pitchFamily="34" charset="0"/>
              <a:ea typeface="Verdana" panose="020B0604030504040204" pitchFamily="34" charset="0"/>
            </a:endParaRPr>
          </a:p>
        </p:txBody>
      </p:sp>
      <p:sp>
        <p:nvSpPr>
          <p:cNvPr id="154" name="Google Shape;154;p2"/>
          <p:cNvSpPr txBox="1">
            <a:spLocks noGrp="1"/>
          </p:cNvSpPr>
          <p:nvPr>
            <p:ph type="body" idx="1"/>
          </p:nvPr>
        </p:nvSpPr>
        <p:spPr>
          <a:xfrm>
            <a:off x="555303" y="1686520"/>
            <a:ext cx="10998068" cy="112335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34000"/>
              </a:lnSpc>
              <a:spcAft>
                <a:spcPts val="600"/>
              </a:spcAft>
              <a:buClr>
                <a:schemeClr val="dk1"/>
              </a:buClr>
              <a:buSzPts val="2000"/>
              <a:buNone/>
            </a:pPr>
            <a:r>
              <a:rPr lang="fr-CA" sz="3400" b="1" dirty="0">
                <a:latin typeface="Verdana" panose="020B0604030504040204" pitchFamily="34" charset="0"/>
                <a:ea typeface="Verdana" panose="020B0604030504040204" pitchFamily="34" charset="0"/>
                <a:cs typeface="Calibri"/>
                <a:sym typeface="Calibri"/>
              </a:rPr>
              <a:t>Vrai ou faux? </a:t>
            </a:r>
            <a:br>
              <a:rPr lang="fr-CA" sz="3400" b="1" dirty="0">
                <a:latin typeface="Verdana" panose="020B0604030504040204" pitchFamily="34" charset="0"/>
                <a:ea typeface="Verdana" panose="020B0604030504040204" pitchFamily="34" charset="0"/>
                <a:cs typeface="Calibri"/>
                <a:sym typeface="Calibri"/>
              </a:rPr>
            </a:br>
            <a:r>
              <a:rPr lang="fr-CA" sz="3400" b="1" dirty="0">
                <a:latin typeface="Verdana" panose="020B0604030504040204" pitchFamily="34" charset="0"/>
                <a:ea typeface="Verdana" panose="020B0604030504040204" pitchFamily="34" charset="0"/>
                <a:cs typeface="Calibri"/>
                <a:sym typeface="Calibri"/>
              </a:rPr>
              <a:t>Le mot Nunavik veut dire </a:t>
            </a:r>
            <a:r>
              <a:rPr lang="fr-CA" sz="3400" b="1" i="1" dirty="0">
                <a:latin typeface="Verdana" panose="020B0604030504040204" pitchFamily="34" charset="0"/>
                <a:ea typeface="Verdana" panose="020B0604030504040204" pitchFamily="34" charset="0"/>
                <a:cs typeface="Calibri"/>
                <a:sym typeface="Calibri"/>
              </a:rPr>
              <a:t>endroit où vivre</a:t>
            </a:r>
            <a:r>
              <a:rPr lang="fr-CA" sz="3400" b="1" dirty="0">
                <a:latin typeface="Verdana" panose="020B0604030504040204" pitchFamily="34" charset="0"/>
                <a:ea typeface="Verdana" panose="020B0604030504040204" pitchFamily="34" charset="0"/>
                <a:cs typeface="Calibri"/>
                <a:sym typeface="Calibri"/>
              </a:rPr>
              <a:t> en inuktitut.</a:t>
            </a:r>
          </a:p>
          <a:p>
            <a:pPr marL="228600" lvl="0" indent="-228600" algn="l" rtl="0">
              <a:lnSpc>
                <a:spcPct val="100000"/>
              </a:lnSpc>
              <a:spcAft>
                <a:spcPts val="600"/>
              </a:spcAft>
              <a:buClr>
                <a:schemeClr val="dk1"/>
              </a:buClr>
              <a:buSzPts val="2000"/>
              <a:buChar char="•"/>
            </a:pPr>
            <a:endParaRPr dirty="0">
              <a:latin typeface="Calibri"/>
              <a:ea typeface="Calibri"/>
              <a:cs typeface="Calibri"/>
              <a:sym typeface="Calibri"/>
            </a:endParaRPr>
          </a:p>
        </p:txBody>
      </p:sp>
      <p:sp>
        <p:nvSpPr>
          <p:cNvPr id="2" name="ZoneTexte 1">
            <a:extLst>
              <a:ext uri="{FF2B5EF4-FFF2-40B4-BE49-F238E27FC236}">
                <a16:creationId xmlns:a16="http://schemas.microsoft.com/office/drawing/2014/main" id="{243EF46A-79B6-9638-6FD5-72BB61040CF6}"/>
              </a:ext>
            </a:extLst>
          </p:cNvPr>
          <p:cNvSpPr txBox="1"/>
          <p:nvPr/>
        </p:nvSpPr>
        <p:spPr>
          <a:xfrm>
            <a:off x="555303" y="3286125"/>
            <a:ext cx="10998068" cy="2134943"/>
          </a:xfrm>
          <a:prstGeom prst="rect">
            <a:avLst/>
          </a:prstGeom>
          <a:noFill/>
        </p:spPr>
        <p:txBody>
          <a:bodyPr wrap="square" rtlCol="0">
            <a:spAutoFit/>
          </a:bodyPr>
          <a:lstStyle/>
          <a:p>
            <a:pPr>
              <a:lnSpc>
                <a:spcPct val="115000"/>
              </a:lnSpc>
              <a:spcAft>
                <a:spcPts val="1000"/>
              </a:spcAft>
            </a:pPr>
            <a:r>
              <a:rPr lang="fr-CA" sz="2400" dirty="0">
                <a:latin typeface="Verdana" panose="020B0604030504040204" pitchFamily="34" charset="0"/>
                <a:ea typeface="Verdana" panose="020B0604030504040204" pitchFamily="34" charset="0"/>
              </a:rPr>
              <a:t>Vrai. </a:t>
            </a:r>
            <a:r>
              <a:rPr lang="fr-CA" sz="2400" dirty="0">
                <a:effectLst/>
                <a:latin typeface="Verdana" panose="020B0604030504040204" pitchFamily="34" charset="0"/>
                <a:ea typeface="Verdana" panose="020B0604030504040204" pitchFamily="34" charset="0"/>
                <a:cs typeface="Arial" panose="020B0604020202020204" pitchFamily="34" charset="0"/>
              </a:rPr>
              <a:t>Nunavik signifie </a:t>
            </a:r>
            <a:r>
              <a:rPr lang="fr-CA" sz="2400" i="1" dirty="0">
                <a:effectLst/>
                <a:latin typeface="Verdana" panose="020B0604030504040204" pitchFamily="34" charset="0"/>
                <a:ea typeface="Verdana" panose="020B0604030504040204" pitchFamily="34" charset="0"/>
                <a:cs typeface="Arial" panose="020B0604020202020204" pitchFamily="34" charset="0"/>
              </a:rPr>
              <a:t>endroit où vivre</a:t>
            </a:r>
            <a:r>
              <a:rPr lang="fr-CA" sz="2400" dirty="0">
                <a:effectLst/>
                <a:latin typeface="Verdana" panose="020B0604030504040204" pitchFamily="34" charset="0"/>
                <a:ea typeface="Verdana" panose="020B0604030504040204" pitchFamily="34" charset="0"/>
                <a:cs typeface="Arial" panose="020B0604020202020204" pitchFamily="34" charset="0"/>
              </a:rPr>
              <a:t> en inuktitut. </a:t>
            </a:r>
            <a:br>
              <a:rPr lang="fr-CA" sz="2400" dirty="0">
                <a:effectLst/>
                <a:latin typeface="Verdana" panose="020B0604030504040204" pitchFamily="34" charset="0"/>
                <a:ea typeface="Verdana" panose="020B0604030504040204" pitchFamily="34" charset="0"/>
                <a:cs typeface="Arial" panose="020B0604020202020204" pitchFamily="34" charset="0"/>
              </a:rPr>
            </a:br>
            <a:r>
              <a:rPr lang="fr-CA" sz="2400" dirty="0">
                <a:effectLst/>
                <a:latin typeface="Verdana" panose="020B0604030504040204" pitchFamily="34" charset="0"/>
                <a:ea typeface="Verdana" panose="020B0604030504040204" pitchFamily="34" charset="0"/>
                <a:cs typeface="Arial" panose="020B0604020202020204" pitchFamily="34" charset="0"/>
              </a:rPr>
              <a:t>Le Nunavik compte 14 000 habitants, dont 90 % s</a:t>
            </a:r>
            <a:r>
              <a:rPr lang="fr-CA" sz="2400" dirty="0">
                <a:effectLst/>
                <a:latin typeface="Verdana" panose="020B0604030504040204" pitchFamily="34" charset="0"/>
                <a:ea typeface="Verdana" panose="020B0604030504040204" pitchFamily="34" charset="0"/>
                <a:cs typeface="Verdana" panose="020B0604030504040204" pitchFamily="34" charset="0"/>
              </a:rPr>
              <a:t>’</a:t>
            </a:r>
            <a:r>
              <a:rPr lang="fr-CA" sz="2400" dirty="0">
                <a:effectLst/>
                <a:latin typeface="Verdana" panose="020B0604030504040204" pitchFamily="34" charset="0"/>
                <a:ea typeface="Verdana" panose="020B0604030504040204" pitchFamily="34" charset="0"/>
                <a:cs typeface="Arial" panose="020B0604020202020204" pitchFamily="34" charset="0"/>
              </a:rPr>
              <a:t>identifient </a:t>
            </a:r>
            <a:br>
              <a:rPr lang="fr-CA" sz="2400" dirty="0">
                <a:effectLst/>
                <a:latin typeface="Verdana" panose="020B0604030504040204" pitchFamily="34" charset="0"/>
                <a:ea typeface="Verdana" panose="020B0604030504040204" pitchFamily="34" charset="0"/>
                <a:cs typeface="Arial" panose="020B0604020202020204" pitchFamily="34" charset="0"/>
              </a:rPr>
            </a:br>
            <a:r>
              <a:rPr lang="fr-CA" sz="2400" dirty="0">
                <a:effectLst/>
                <a:latin typeface="Verdana" panose="020B0604030504040204" pitchFamily="34" charset="0"/>
                <a:ea typeface="Verdana" panose="020B0604030504040204" pitchFamily="34" charset="0"/>
                <a:cs typeface="Arial" panose="020B0604020202020204" pitchFamily="34" charset="0"/>
              </a:rPr>
              <a:t>comme Inuit. Ils vivent dans l</a:t>
            </a:r>
            <a:r>
              <a:rPr lang="fr-CA" sz="2400" dirty="0">
                <a:effectLst/>
                <a:latin typeface="Verdana" panose="020B0604030504040204" pitchFamily="34" charset="0"/>
                <a:ea typeface="Verdana" panose="020B0604030504040204" pitchFamily="34" charset="0"/>
                <a:cs typeface="Verdana" panose="020B0604030504040204" pitchFamily="34" charset="0"/>
              </a:rPr>
              <a:t>’</a:t>
            </a:r>
            <a:r>
              <a:rPr lang="fr-CA" sz="2400" dirty="0">
                <a:effectLst/>
                <a:latin typeface="Verdana" panose="020B0604030504040204" pitchFamily="34" charset="0"/>
                <a:ea typeface="Verdana" panose="020B0604030504040204" pitchFamily="34" charset="0"/>
                <a:cs typeface="Arial" panose="020B0604020202020204" pitchFamily="34" charset="0"/>
              </a:rPr>
              <a:t>un des quatorze villages r</a:t>
            </a:r>
            <a:r>
              <a:rPr lang="fr-CA" sz="2400" dirty="0">
                <a:effectLst/>
                <a:latin typeface="Verdana" panose="020B0604030504040204" pitchFamily="34" charset="0"/>
                <a:ea typeface="Verdana" panose="020B0604030504040204" pitchFamily="34" charset="0"/>
                <a:cs typeface="Verdana" panose="020B0604030504040204" pitchFamily="34" charset="0"/>
              </a:rPr>
              <a:t>é</a:t>
            </a:r>
            <a:r>
              <a:rPr lang="fr-CA" sz="2400" dirty="0">
                <a:effectLst/>
                <a:latin typeface="Verdana" panose="020B0604030504040204" pitchFamily="34" charset="0"/>
                <a:ea typeface="Verdana" panose="020B0604030504040204" pitchFamily="34" charset="0"/>
                <a:cs typeface="Arial" panose="020B0604020202020204" pitchFamily="34" charset="0"/>
              </a:rPr>
              <a:t>partis </a:t>
            </a:r>
            <a:br>
              <a:rPr lang="fr-CA" sz="2400" dirty="0">
                <a:effectLst/>
                <a:latin typeface="Verdana" panose="020B0604030504040204" pitchFamily="34" charset="0"/>
                <a:ea typeface="Verdana" panose="020B0604030504040204" pitchFamily="34" charset="0"/>
                <a:cs typeface="Arial" panose="020B0604020202020204" pitchFamily="34" charset="0"/>
              </a:rPr>
            </a:br>
            <a:r>
              <a:rPr lang="fr-CA" sz="2400" dirty="0">
                <a:effectLst/>
                <a:latin typeface="Verdana" panose="020B0604030504040204" pitchFamily="34" charset="0"/>
                <a:ea typeface="Verdana" panose="020B0604030504040204" pitchFamily="34" charset="0"/>
                <a:cs typeface="Arial" panose="020B0604020202020204" pitchFamily="34" charset="0"/>
              </a:rPr>
              <a:t>le long des c</a:t>
            </a:r>
            <a:r>
              <a:rPr lang="fr-CA" sz="2400" dirty="0">
                <a:effectLst/>
                <a:latin typeface="Verdana" panose="020B0604030504040204" pitchFamily="34" charset="0"/>
                <a:ea typeface="Verdana" panose="020B0604030504040204" pitchFamily="34" charset="0"/>
                <a:cs typeface="Verdana" panose="020B0604030504040204" pitchFamily="34" charset="0"/>
              </a:rPr>
              <a:t>ô</a:t>
            </a:r>
            <a:r>
              <a:rPr lang="fr-CA" sz="2400" dirty="0">
                <a:effectLst/>
                <a:latin typeface="Verdana" panose="020B0604030504040204" pitchFamily="34" charset="0"/>
                <a:ea typeface="Verdana" panose="020B0604030504040204" pitchFamily="34" charset="0"/>
                <a:cs typeface="Arial" panose="020B0604020202020204" pitchFamily="34" charset="0"/>
              </a:rPr>
              <a:t>tes.</a:t>
            </a:r>
          </a:p>
          <a:p>
            <a:endParaRPr lang="fr-CA" dirty="0"/>
          </a:p>
        </p:txBody>
      </p:sp>
      <p:sp>
        <p:nvSpPr>
          <p:cNvPr id="3" name="Rectangle : en biseau 2">
            <a:extLst>
              <a:ext uri="{FF2B5EF4-FFF2-40B4-BE49-F238E27FC236}">
                <a16:creationId xmlns:a16="http://schemas.microsoft.com/office/drawing/2014/main" id="{4C227724-5C4E-8C35-9CDD-2E0EA882B255}"/>
              </a:ext>
            </a:extLst>
          </p:cNvPr>
          <p:cNvSpPr/>
          <p:nvPr/>
        </p:nvSpPr>
        <p:spPr>
          <a:xfrm>
            <a:off x="4962925" y="5897318"/>
            <a:ext cx="1564400" cy="794314"/>
          </a:xfrm>
          <a:prstGeom prst="bevel">
            <a:avLst/>
          </a:prstGeom>
          <a:solidFill>
            <a:srgbClr val="00A1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34818C-5A03-A05C-3969-93EB43EBE570}"/>
              </a:ext>
            </a:extLst>
          </p:cNvPr>
          <p:cNvSpPr>
            <a:spLocks noGrp="1"/>
          </p:cNvSpPr>
          <p:nvPr>
            <p:ph type="title"/>
          </p:nvPr>
        </p:nvSpPr>
        <p:spPr>
          <a:xfrm>
            <a:off x="656138" y="382897"/>
            <a:ext cx="10998068" cy="934679"/>
          </a:xfrm>
        </p:spPr>
        <p:txBody>
          <a:bodyPr/>
          <a:lstStyle/>
          <a:p>
            <a:r>
              <a:rPr lang="fr-CA" sz="3800" b="1" dirty="0">
                <a:latin typeface="Verdana" panose="020B0604030504040204" pitchFamily="34" charset="0"/>
                <a:ea typeface="Verdana" panose="020B0604030504040204" pitchFamily="34" charset="0"/>
              </a:rPr>
              <a:t>De l’inuktitut au français</a:t>
            </a:r>
          </a:p>
        </p:txBody>
      </p:sp>
      <p:sp>
        <p:nvSpPr>
          <p:cNvPr id="4" name="Espace réservé du texte 3">
            <a:extLst>
              <a:ext uri="{FF2B5EF4-FFF2-40B4-BE49-F238E27FC236}">
                <a16:creationId xmlns:a16="http://schemas.microsoft.com/office/drawing/2014/main" id="{705EFB5D-B9C8-D275-36B1-79ED8853482D}"/>
              </a:ext>
            </a:extLst>
          </p:cNvPr>
          <p:cNvSpPr>
            <a:spLocks noGrp="1"/>
          </p:cNvSpPr>
          <p:nvPr>
            <p:ph type="body" idx="2"/>
          </p:nvPr>
        </p:nvSpPr>
        <p:spPr>
          <a:xfrm>
            <a:off x="590548" y="1555063"/>
            <a:ext cx="6941463" cy="1406795"/>
          </a:xfrm>
        </p:spPr>
        <p:txBody>
          <a:bodyPr>
            <a:normAutofit fontScale="85000" lnSpcReduction="10000"/>
          </a:bodyPr>
          <a:lstStyle/>
          <a:p>
            <a:pPr marL="88900" indent="0"/>
            <a:r>
              <a:rPr lang="fr-CA" sz="1800" b="1" i="0" dirty="0">
                <a:solidFill>
                  <a:schemeClr val="tx1"/>
                </a:solidFill>
                <a:latin typeface="Verdana" panose="020B0604030504040204" pitchFamily="34" charset="0"/>
                <a:ea typeface="Verdana" panose="020B0604030504040204" pitchFamily="34" charset="0"/>
              </a:rPr>
              <a:t>Peux-tu traduire les mots ci-dessous? </a:t>
            </a:r>
          </a:p>
          <a:p>
            <a:pPr marL="88900" indent="0"/>
            <a:endParaRPr lang="fr-CA" sz="1800" b="1" i="0" dirty="0">
              <a:solidFill>
                <a:schemeClr val="tx1"/>
              </a:solidFill>
              <a:latin typeface="Verdana" panose="020B0604030504040204" pitchFamily="34" charset="0"/>
              <a:ea typeface="Verdana" panose="020B0604030504040204" pitchFamily="34" charset="0"/>
            </a:endParaRPr>
          </a:p>
          <a:p>
            <a:pPr marL="88900" indent="0">
              <a:lnSpc>
                <a:spcPct val="134000"/>
              </a:lnSpc>
            </a:pPr>
            <a:r>
              <a:rPr lang="fr-CA" sz="1800" b="1" i="0" dirty="0">
                <a:solidFill>
                  <a:schemeClr val="tx1"/>
                </a:solidFill>
                <a:latin typeface="Verdana" panose="020B0604030504040204" pitchFamily="34" charset="0"/>
                <a:ea typeface="Verdana" panose="020B0604030504040204" pitchFamily="34" charset="0"/>
              </a:rPr>
              <a:t>Utilise la charte de l’inuktitut pour traduire chaque mot </a:t>
            </a:r>
            <a:br>
              <a:rPr lang="fr-CA" sz="1800" b="1" i="0" dirty="0">
                <a:solidFill>
                  <a:schemeClr val="tx1"/>
                </a:solidFill>
                <a:latin typeface="Verdana" panose="020B0604030504040204" pitchFamily="34" charset="0"/>
                <a:ea typeface="Verdana" panose="020B0604030504040204" pitchFamily="34" charset="0"/>
              </a:rPr>
            </a:br>
            <a:r>
              <a:rPr lang="fr-CA" sz="1800" b="1" i="0" dirty="0">
                <a:solidFill>
                  <a:schemeClr val="tx1"/>
                </a:solidFill>
                <a:latin typeface="Verdana" panose="020B0604030504040204" pitchFamily="34" charset="0"/>
                <a:ea typeface="Verdana" panose="020B0604030504040204" pitchFamily="34" charset="0"/>
              </a:rPr>
              <a:t>en écriture syllabique, puis trouve-le dans le « Cherche et </a:t>
            </a:r>
            <a:br>
              <a:rPr lang="fr-CA" sz="1800" b="1" i="0" dirty="0">
                <a:solidFill>
                  <a:schemeClr val="tx1"/>
                </a:solidFill>
                <a:latin typeface="Verdana" panose="020B0604030504040204" pitchFamily="34" charset="0"/>
                <a:ea typeface="Verdana" panose="020B0604030504040204" pitchFamily="34" charset="0"/>
              </a:rPr>
            </a:br>
            <a:r>
              <a:rPr lang="fr-CA" sz="1800" b="1" i="0" dirty="0">
                <a:solidFill>
                  <a:schemeClr val="tx1"/>
                </a:solidFill>
                <a:latin typeface="Verdana" panose="020B0604030504040204" pitchFamily="34" charset="0"/>
                <a:ea typeface="Verdana" panose="020B0604030504040204" pitchFamily="34" charset="0"/>
              </a:rPr>
              <a:t>trouve » du livre pour découvrir ce qu’il veut dire en français.</a:t>
            </a:r>
          </a:p>
        </p:txBody>
      </p:sp>
      <p:pic>
        <p:nvPicPr>
          <p:cNvPr id="10" name="Image 9" descr="Une image contenant texte, capture d’écran, nombre, calendrier&#10;&#10;Description générée automatiquement">
            <a:extLst>
              <a:ext uri="{FF2B5EF4-FFF2-40B4-BE49-F238E27FC236}">
                <a16:creationId xmlns:a16="http://schemas.microsoft.com/office/drawing/2014/main" id="{E4C81827-266F-1192-A583-6F5AED031A8C}"/>
              </a:ext>
            </a:extLst>
          </p:cNvPr>
          <p:cNvPicPr>
            <a:picLocks noChangeAspect="1"/>
          </p:cNvPicPr>
          <p:nvPr/>
        </p:nvPicPr>
        <p:blipFill>
          <a:blip r:embed="rId3"/>
          <a:stretch>
            <a:fillRect/>
          </a:stretch>
        </p:blipFill>
        <p:spPr>
          <a:xfrm>
            <a:off x="7656029" y="8852"/>
            <a:ext cx="4675909" cy="6858000"/>
          </a:xfrm>
          <a:prstGeom prst="rect">
            <a:avLst/>
          </a:prstGeom>
        </p:spPr>
      </p:pic>
      <p:pic>
        <p:nvPicPr>
          <p:cNvPr id="14" name="Image 13" descr="Une image contenant texte, écriture manuscrite, Police, blanc&#10;&#10;Description générée automatiquement">
            <a:extLst>
              <a:ext uri="{FF2B5EF4-FFF2-40B4-BE49-F238E27FC236}">
                <a16:creationId xmlns:a16="http://schemas.microsoft.com/office/drawing/2014/main" id="{D418C05D-F0F7-AA1F-F04A-7C37742D1F90}"/>
              </a:ext>
            </a:extLst>
          </p:cNvPr>
          <p:cNvPicPr>
            <a:picLocks noChangeAspect="1"/>
          </p:cNvPicPr>
          <p:nvPr/>
        </p:nvPicPr>
        <p:blipFill>
          <a:blip r:embed="rId4"/>
          <a:srcRect l="18045" t="13913" r="53897" b="54054"/>
          <a:stretch/>
        </p:blipFill>
        <p:spPr>
          <a:xfrm>
            <a:off x="804757" y="3568148"/>
            <a:ext cx="1311966" cy="2196816"/>
          </a:xfrm>
          <a:prstGeom prst="rect">
            <a:avLst/>
          </a:prstGeom>
        </p:spPr>
      </p:pic>
      <p:cxnSp>
        <p:nvCxnSpPr>
          <p:cNvPr id="19" name="Connecteur droit 18">
            <a:extLst>
              <a:ext uri="{FF2B5EF4-FFF2-40B4-BE49-F238E27FC236}">
                <a16:creationId xmlns:a16="http://schemas.microsoft.com/office/drawing/2014/main" id="{AD461088-A5A6-E3F2-2607-4E164D4DC62F}"/>
              </a:ext>
            </a:extLst>
          </p:cNvPr>
          <p:cNvCxnSpPr>
            <a:cxnSpLocks/>
          </p:cNvCxnSpPr>
          <p:nvPr/>
        </p:nvCxnSpPr>
        <p:spPr>
          <a:xfrm>
            <a:off x="716546" y="4174435"/>
            <a:ext cx="6423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7F47B65C-6544-457B-C726-382B2F99C5FE}"/>
              </a:ext>
            </a:extLst>
          </p:cNvPr>
          <p:cNvCxnSpPr>
            <a:cxnSpLocks/>
          </p:cNvCxnSpPr>
          <p:nvPr/>
        </p:nvCxnSpPr>
        <p:spPr>
          <a:xfrm>
            <a:off x="716546" y="4666556"/>
            <a:ext cx="6423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50775FA-B381-C145-032A-5ECC70008436}"/>
              </a:ext>
            </a:extLst>
          </p:cNvPr>
          <p:cNvCxnSpPr>
            <a:cxnSpLocks/>
          </p:cNvCxnSpPr>
          <p:nvPr/>
        </p:nvCxnSpPr>
        <p:spPr>
          <a:xfrm>
            <a:off x="723588" y="5155095"/>
            <a:ext cx="6416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6983D74A-B0AB-165C-AC8E-864F999A5815}"/>
              </a:ext>
            </a:extLst>
          </p:cNvPr>
          <p:cNvCxnSpPr>
            <a:cxnSpLocks/>
          </p:cNvCxnSpPr>
          <p:nvPr/>
        </p:nvCxnSpPr>
        <p:spPr>
          <a:xfrm>
            <a:off x="716546" y="5635488"/>
            <a:ext cx="6423063" cy="13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CE68425-120C-68C0-4540-83B31559E6D8}"/>
              </a:ext>
            </a:extLst>
          </p:cNvPr>
          <p:cNvCxnSpPr>
            <a:cxnSpLocks/>
          </p:cNvCxnSpPr>
          <p:nvPr/>
        </p:nvCxnSpPr>
        <p:spPr>
          <a:xfrm>
            <a:off x="1878496" y="3164224"/>
            <a:ext cx="0" cy="247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C44DAC65-AED9-F581-85FD-9F7DEEE59DE0}"/>
              </a:ext>
            </a:extLst>
          </p:cNvPr>
          <p:cNvCxnSpPr>
            <a:cxnSpLocks/>
          </p:cNvCxnSpPr>
          <p:nvPr/>
        </p:nvCxnSpPr>
        <p:spPr>
          <a:xfrm>
            <a:off x="7139609" y="3177597"/>
            <a:ext cx="0" cy="247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73A4B1A-621A-4535-4834-381636BBF8D0}"/>
              </a:ext>
            </a:extLst>
          </p:cNvPr>
          <p:cNvCxnSpPr>
            <a:cxnSpLocks/>
          </p:cNvCxnSpPr>
          <p:nvPr/>
        </p:nvCxnSpPr>
        <p:spPr>
          <a:xfrm>
            <a:off x="716546" y="3680791"/>
            <a:ext cx="6423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F91C013-28A8-281E-F0AE-7890512EA350}"/>
              </a:ext>
            </a:extLst>
          </p:cNvPr>
          <p:cNvCxnSpPr>
            <a:cxnSpLocks/>
          </p:cNvCxnSpPr>
          <p:nvPr/>
        </p:nvCxnSpPr>
        <p:spPr>
          <a:xfrm>
            <a:off x="716546" y="3164224"/>
            <a:ext cx="6423063" cy="13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98B6FDC6-B13A-A088-B228-16B91F048695}"/>
              </a:ext>
            </a:extLst>
          </p:cNvPr>
          <p:cNvCxnSpPr>
            <a:cxnSpLocks/>
          </p:cNvCxnSpPr>
          <p:nvPr/>
        </p:nvCxnSpPr>
        <p:spPr>
          <a:xfrm>
            <a:off x="4535972" y="3164222"/>
            <a:ext cx="0" cy="247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BD14CDA-594F-64A4-5C56-0357A239ABD4}"/>
              </a:ext>
            </a:extLst>
          </p:cNvPr>
          <p:cNvCxnSpPr>
            <a:cxnSpLocks/>
          </p:cNvCxnSpPr>
          <p:nvPr/>
        </p:nvCxnSpPr>
        <p:spPr>
          <a:xfrm>
            <a:off x="723588" y="3164223"/>
            <a:ext cx="0" cy="2470995"/>
          </a:xfrm>
          <a:prstGeom prst="line">
            <a:avLst/>
          </a:prstGeom>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A45B619-7E5A-F2DE-5D4C-456852332FA1}"/>
              </a:ext>
            </a:extLst>
          </p:cNvPr>
          <p:cNvSpPr txBox="1"/>
          <p:nvPr/>
        </p:nvSpPr>
        <p:spPr>
          <a:xfrm>
            <a:off x="1967365" y="3268619"/>
            <a:ext cx="2533579" cy="307777"/>
          </a:xfrm>
          <a:prstGeom prst="rect">
            <a:avLst/>
          </a:prstGeom>
          <a:noFill/>
        </p:spPr>
        <p:txBody>
          <a:bodyPr wrap="square" rtlCol="0">
            <a:spAutoFit/>
          </a:bodyPr>
          <a:lstStyle/>
          <a:p>
            <a:pPr algn="ctr"/>
            <a:r>
              <a:rPr lang="fr-CA" dirty="0">
                <a:latin typeface="Verdana" panose="020B0604030504040204" pitchFamily="34" charset="0"/>
                <a:ea typeface="Verdana" panose="020B0604030504040204" pitchFamily="34" charset="0"/>
              </a:rPr>
              <a:t>Mot en écriture syllabique</a:t>
            </a:r>
          </a:p>
        </p:txBody>
      </p:sp>
      <p:sp>
        <p:nvSpPr>
          <p:cNvPr id="40" name="ZoneTexte 39">
            <a:extLst>
              <a:ext uri="{FF2B5EF4-FFF2-40B4-BE49-F238E27FC236}">
                <a16:creationId xmlns:a16="http://schemas.microsoft.com/office/drawing/2014/main" id="{E7084409-9EC7-D2CB-980C-1DC7505D297B}"/>
              </a:ext>
            </a:extLst>
          </p:cNvPr>
          <p:cNvSpPr txBox="1"/>
          <p:nvPr/>
        </p:nvSpPr>
        <p:spPr>
          <a:xfrm>
            <a:off x="4597919" y="3268620"/>
            <a:ext cx="2479738" cy="307776"/>
          </a:xfrm>
          <a:prstGeom prst="rect">
            <a:avLst/>
          </a:prstGeom>
          <a:noFill/>
        </p:spPr>
        <p:txBody>
          <a:bodyPr wrap="square" rtlCol="0">
            <a:spAutoFit/>
          </a:bodyPr>
          <a:lstStyle/>
          <a:p>
            <a:pPr algn="ctr"/>
            <a:r>
              <a:rPr lang="fr-CA" dirty="0">
                <a:latin typeface="Verdana" panose="020B0604030504040204" pitchFamily="34" charset="0"/>
                <a:ea typeface="Verdana" panose="020B0604030504040204" pitchFamily="34" charset="0"/>
              </a:rPr>
              <a:t>Mot en français</a:t>
            </a:r>
          </a:p>
        </p:txBody>
      </p:sp>
      <p:sp>
        <p:nvSpPr>
          <p:cNvPr id="49" name="ZoneTexte 48">
            <a:extLst>
              <a:ext uri="{FF2B5EF4-FFF2-40B4-BE49-F238E27FC236}">
                <a16:creationId xmlns:a16="http://schemas.microsoft.com/office/drawing/2014/main" id="{526C8B59-020B-ED5C-EF4C-874374BFF8C3}"/>
              </a:ext>
            </a:extLst>
          </p:cNvPr>
          <p:cNvSpPr txBox="1"/>
          <p:nvPr/>
        </p:nvSpPr>
        <p:spPr>
          <a:xfrm>
            <a:off x="656138" y="3176242"/>
            <a:ext cx="1293713" cy="523220"/>
          </a:xfrm>
          <a:prstGeom prst="rect">
            <a:avLst/>
          </a:prstGeom>
          <a:noFill/>
        </p:spPr>
        <p:txBody>
          <a:bodyPr wrap="square" rtlCol="0">
            <a:spAutoFit/>
          </a:bodyPr>
          <a:lstStyle/>
          <a:p>
            <a:pPr algn="ctr"/>
            <a:r>
              <a:rPr lang="fr-CA" dirty="0">
                <a:latin typeface="Verdana" panose="020B0604030504040204" pitchFamily="34" charset="0"/>
                <a:ea typeface="Verdana" panose="020B0604030504040204" pitchFamily="34" charset="0"/>
              </a:rPr>
              <a:t>Mot en inuktitut</a:t>
            </a:r>
          </a:p>
        </p:txBody>
      </p:sp>
      <p:sp>
        <p:nvSpPr>
          <p:cNvPr id="3" name="Rectangle : en biseau 2">
            <a:hlinkClick r:id="rId5" action="ppaction://hlinksldjump"/>
            <a:extLst>
              <a:ext uri="{FF2B5EF4-FFF2-40B4-BE49-F238E27FC236}">
                <a16:creationId xmlns:a16="http://schemas.microsoft.com/office/drawing/2014/main" id="{B9C78925-7374-710C-7C54-B256C8EC2E12}"/>
              </a:ext>
            </a:extLst>
          </p:cNvPr>
          <p:cNvSpPr/>
          <p:nvPr/>
        </p:nvSpPr>
        <p:spPr>
          <a:xfrm>
            <a:off x="3753772" y="5973777"/>
            <a:ext cx="1564400" cy="794314"/>
          </a:xfrm>
          <a:prstGeom prst="bevel">
            <a:avLst/>
          </a:prstGeom>
          <a:solidFill>
            <a:srgbClr val="00B2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Tree>
    <p:extLst>
      <p:ext uri="{BB962C8B-B14F-4D97-AF65-F5344CB8AC3E}">
        <p14:creationId xmlns:p14="http://schemas.microsoft.com/office/powerpoint/2010/main" val="48249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34818C-5A03-A05C-3969-93EB43EBE570}"/>
              </a:ext>
            </a:extLst>
          </p:cNvPr>
          <p:cNvSpPr>
            <a:spLocks noGrp="1"/>
          </p:cNvSpPr>
          <p:nvPr>
            <p:ph type="title"/>
          </p:nvPr>
        </p:nvSpPr>
        <p:spPr>
          <a:xfrm>
            <a:off x="656138" y="382897"/>
            <a:ext cx="10998068" cy="934679"/>
          </a:xfrm>
        </p:spPr>
        <p:txBody>
          <a:bodyPr/>
          <a:lstStyle/>
          <a:p>
            <a:r>
              <a:rPr lang="fr-CA" sz="3800" b="1" dirty="0">
                <a:latin typeface="Verdana" panose="020B0604030504040204" pitchFamily="34" charset="0"/>
                <a:ea typeface="Verdana" panose="020B0604030504040204" pitchFamily="34" charset="0"/>
              </a:rPr>
              <a:t>De l’inuktitut au français</a:t>
            </a:r>
          </a:p>
        </p:txBody>
      </p:sp>
      <p:sp>
        <p:nvSpPr>
          <p:cNvPr id="4" name="Espace réservé du texte 3">
            <a:extLst>
              <a:ext uri="{FF2B5EF4-FFF2-40B4-BE49-F238E27FC236}">
                <a16:creationId xmlns:a16="http://schemas.microsoft.com/office/drawing/2014/main" id="{705EFB5D-B9C8-D275-36B1-79ED8853482D}"/>
              </a:ext>
            </a:extLst>
          </p:cNvPr>
          <p:cNvSpPr>
            <a:spLocks noGrp="1"/>
          </p:cNvSpPr>
          <p:nvPr>
            <p:ph type="body" idx="2"/>
          </p:nvPr>
        </p:nvSpPr>
        <p:spPr>
          <a:xfrm>
            <a:off x="590548" y="1555063"/>
            <a:ext cx="6941463" cy="1406795"/>
          </a:xfrm>
        </p:spPr>
        <p:txBody>
          <a:bodyPr>
            <a:normAutofit fontScale="85000" lnSpcReduction="10000"/>
          </a:bodyPr>
          <a:lstStyle/>
          <a:p>
            <a:pPr marL="88900" indent="0"/>
            <a:r>
              <a:rPr lang="fr-CA" sz="1800" b="1" i="0" dirty="0">
                <a:solidFill>
                  <a:schemeClr val="tx1"/>
                </a:solidFill>
                <a:latin typeface="Verdana" panose="020B0604030504040204" pitchFamily="34" charset="0"/>
                <a:ea typeface="Verdana" panose="020B0604030504040204" pitchFamily="34" charset="0"/>
              </a:rPr>
              <a:t>Peux-tu traduire les mots ci-dessous? </a:t>
            </a:r>
          </a:p>
          <a:p>
            <a:pPr marL="88900" indent="0"/>
            <a:endParaRPr lang="fr-CA" sz="1800" b="1" i="0" dirty="0">
              <a:solidFill>
                <a:schemeClr val="tx1"/>
              </a:solidFill>
              <a:latin typeface="Verdana" panose="020B0604030504040204" pitchFamily="34" charset="0"/>
              <a:ea typeface="Verdana" panose="020B0604030504040204" pitchFamily="34" charset="0"/>
            </a:endParaRPr>
          </a:p>
          <a:p>
            <a:pPr marL="88900" indent="0">
              <a:lnSpc>
                <a:spcPct val="134000"/>
              </a:lnSpc>
            </a:pPr>
            <a:r>
              <a:rPr lang="fr-CA" sz="1800" b="1" i="0" dirty="0">
                <a:solidFill>
                  <a:schemeClr val="tx1"/>
                </a:solidFill>
                <a:latin typeface="Verdana" panose="020B0604030504040204" pitchFamily="34" charset="0"/>
                <a:ea typeface="Verdana" panose="020B0604030504040204" pitchFamily="34" charset="0"/>
              </a:rPr>
              <a:t>Utilise la charte de l’inuktitut pour traduire chaque mot </a:t>
            </a:r>
            <a:br>
              <a:rPr lang="fr-CA" sz="1800" b="1" i="0" dirty="0">
                <a:solidFill>
                  <a:schemeClr val="tx1"/>
                </a:solidFill>
                <a:latin typeface="Verdana" panose="020B0604030504040204" pitchFamily="34" charset="0"/>
                <a:ea typeface="Verdana" panose="020B0604030504040204" pitchFamily="34" charset="0"/>
              </a:rPr>
            </a:br>
            <a:r>
              <a:rPr lang="fr-CA" sz="1800" b="1" i="0" dirty="0">
                <a:solidFill>
                  <a:schemeClr val="tx1"/>
                </a:solidFill>
                <a:latin typeface="Verdana" panose="020B0604030504040204" pitchFamily="34" charset="0"/>
                <a:ea typeface="Verdana" panose="020B0604030504040204" pitchFamily="34" charset="0"/>
              </a:rPr>
              <a:t>en écriture syllabique, puis trouve-le dans le « Cherche et </a:t>
            </a:r>
            <a:br>
              <a:rPr lang="fr-CA" sz="1800" b="1" i="0" dirty="0">
                <a:solidFill>
                  <a:schemeClr val="tx1"/>
                </a:solidFill>
                <a:latin typeface="Verdana" panose="020B0604030504040204" pitchFamily="34" charset="0"/>
                <a:ea typeface="Verdana" panose="020B0604030504040204" pitchFamily="34" charset="0"/>
              </a:rPr>
            </a:br>
            <a:r>
              <a:rPr lang="fr-CA" sz="1800" b="1" i="0" dirty="0">
                <a:solidFill>
                  <a:schemeClr val="tx1"/>
                </a:solidFill>
                <a:latin typeface="Verdana" panose="020B0604030504040204" pitchFamily="34" charset="0"/>
                <a:ea typeface="Verdana" panose="020B0604030504040204" pitchFamily="34" charset="0"/>
              </a:rPr>
              <a:t>trouve » du livre pour découvrir ce qu’il veut dire en français.</a:t>
            </a:r>
          </a:p>
        </p:txBody>
      </p:sp>
      <p:pic>
        <p:nvPicPr>
          <p:cNvPr id="10" name="Image 9" descr="Une image contenant texte, capture d’écran, nombre, calendrier&#10;&#10;Description générée automatiquement">
            <a:extLst>
              <a:ext uri="{FF2B5EF4-FFF2-40B4-BE49-F238E27FC236}">
                <a16:creationId xmlns:a16="http://schemas.microsoft.com/office/drawing/2014/main" id="{E4C81827-266F-1192-A583-6F5AED031A8C}"/>
              </a:ext>
            </a:extLst>
          </p:cNvPr>
          <p:cNvPicPr>
            <a:picLocks noChangeAspect="1"/>
          </p:cNvPicPr>
          <p:nvPr/>
        </p:nvPicPr>
        <p:blipFill>
          <a:blip r:embed="rId2"/>
          <a:stretch>
            <a:fillRect/>
          </a:stretch>
        </p:blipFill>
        <p:spPr>
          <a:xfrm>
            <a:off x="7656029" y="8852"/>
            <a:ext cx="4675909" cy="6858000"/>
          </a:xfrm>
          <a:prstGeom prst="rect">
            <a:avLst/>
          </a:prstGeom>
        </p:spPr>
      </p:pic>
      <p:pic>
        <p:nvPicPr>
          <p:cNvPr id="14" name="Image 13" descr="Une image contenant texte, écriture manuscrite, Police, blanc&#10;&#10;Description générée automatiquement">
            <a:extLst>
              <a:ext uri="{FF2B5EF4-FFF2-40B4-BE49-F238E27FC236}">
                <a16:creationId xmlns:a16="http://schemas.microsoft.com/office/drawing/2014/main" id="{D418C05D-F0F7-AA1F-F04A-7C37742D1F90}"/>
              </a:ext>
            </a:extLst>
          </p:cNvPr>
          <p:cNvPicPr>
            <a:picLocks noChangeAspect="1"/>
          </p:cNvPicPr>
          <p:nvPr/>
        </p:nvPicPr>
        <p:blipFill>
          <a:blip r:embed="rId3"/>
          <a:srcRect l="18045" t="13913" r="53897" b="54054"/>
          <a:stretch/>
        </p:blipFill>
        <p:spPr>
          <a:xfrm>
            <a:off x="804757" y="3568148"/>
            <a:ext cx="1311966" cy="2196816"/>
          </a:xfrm>
          <a:prstGeom prst="rect">
            <a:avLst/>
          </a:prstGeom>
        </p:spPr>
      </p:pic>
      <p:cxnSp>
        <p:nvCxnSpPr>
          <p:cNvPr id="19" name="Connecteur droit 18">
            <a:extLst>
              <a:ext uri="{FF2B5EF4-FFF2-40B4-BE49-F238E27FC236}">
                <a16:creationId xmlns:a16="http://schemas.microsoft.com/office/drawing/2014/main" id="{AD461088-A5A6-E3F2-2607-4E164D4DC62F}"/>
              </a:ext>
            </a:extLst>
          </p:cNvPr>
          <p:cNvCxnSpPr>
            <a:cxnSpLocks/>
          </p:cNvCxnSpPr>
          <p:nvPr/>
        </p:nvCxnSpPr>
        <p:spPr>
          <a:xfrm>
            <a:off x="716546" y="4174435"/>
            <a:ext cx="6423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7F47B65C-6544-457B-C726-382B2F99C5FE}"/>
              </a:ext>
            </a:extLst>
          </p:cNvPr>
          <p:cNvCxnSpPr>
            <a:cxnSpLocks/>
          </p:cNvCxnSpPr>
          <p:nvPr/>
        </p:nvCxnSpPr>
        <p:spPr>
          <a:xfrm>
            <a:off x="716546" y="4666556"/>
            <a:ext cx="6423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50775FA-B381-C145-032A-5ECC70008436}"/>
              </a:ext>
            </a:extLst>
          </p:cNvPr>
          <p:cNvCxnSpPr>
            <a:cxnSpLocks/>
          </p:cNvCxnSpPr>
          <p:nvPr/>
        </p:nvCxnSpPr>
        <p:spPr>
          <a:xfrm>
            <a:off x="723588" y="5155095"/>
            <a:ext cx="6416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6983D74A-B0AB-165C-AC8E-864F999A5815}"/>
              </a:ext>
            </a:extLst>
          </p:cNvPr>
          <p:cNvCxnSpPr>
            <a:cxnSpLocks/>
          </p:cNvCxnSpPr>
          <p:nvPr/>
        </p:nvCxnSpPr>
        <p:spPr>
          <a:xfrm>
            <a:off x="716546" y="5635488"/>
            <a:ext cx="6423063" cy="13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CE68425-120C-68C0-4540-83B31559E6D8}"/>
              </a:ext>
            </a:extLst>
          </p:cNvPr>
          <p:cNvCxnSpPr>
            <a:cxnSpLocks/>
          </p:cNvCxnSpPr>
          <p:nvPr/>
        </p:nvCxnSpPr>
        <p:spPr>
          <a:xfrm>
            <a:off x="1878496" y="3164224"/>
            <a:ext cx="0" cy="247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C44DAC65-AED9-F581-85FD-9F7DEEE59DE0}"/>
              </a:ext>
            </a:extLst>
          </p:cNvPr>
          <p:cNvCxnSpPr>
            <a:cxnSpLocks/>
          </p:cNvCxnSpPr>
          <p:nvPr/>
        </p:nvCxnSpPr>
        <p:spPr>
          <a:xfrm>
            <a:off x="7139609" y="3177597"/>
            <a:ext cx="0" cy="247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73A4B1A-621A-4535-4834-381636BBF8D0}"/>
              </a:ext>
            </a:extLst>
          </p:cNvPr>
          <p:cNvCxnSpPr>
            <a:cxnSpLocks/>
          </p:cNvCxnSpPr>
          <p:nvPr/>
        </p:nvCxnSpPr>
        <p:spPr>
          <a:xfrm>
            <a:off x="716546" y="3680791"/>
            <a:ext cx="6423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F91C013-28A8-281E-F0AE-7890512EA350}"/>
              </a:ext>
            </a:extLst>
          </p:cNvPr>
          <p:cNvCxnSpPr>
            <a:cxnSpLocks/>
          </p:cNvCxnSpPr>
          <p:nvPr/>
        </p:nvCxnSpPr>
        <p:spPr>
          <a:xfrm>
            <a:off x="716546" y="3164224"/>
            <a:ext cx="6423063" cy="13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98B6FDC6-B13A-A088-B228-16B91F048695}"/>
              </a:ext>
            </a:extLst>
          </p:cNvPr>
          <p:cNvCxnSpPr>
            <a:cxnSpLocks/>
          </p:cNvCxnSpPr>
          <p:nvPr/>
        </p:nvCxnSpPr>
        <p:spPr>
          <a:xfrm>
            <a:off x="4535972" y="3164222"/>
            <a:ext cx="0" cy="247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BD14CDA-594F-64A4-5C56-0357A239ABD4}"/>
              </a:ext>
            </a:extLst>
          </p:cNvPr>
          <p:cNvCxnSpPr>
            <a:cxnSpLocks/>
          </p:cNvCxnSpPr>
          <p:nvPr/>
        </p:nvCxnSpPr>
        <p:spPr>
          <a:xfrm>
            <a:off x="723588" y="3164223"/>
            <a:ext cx="0" cy="2470995"/>
          </a:xfrm>
          <a:prstGeom prst="line">
            <a:avLst/>
          </a:prstGeom>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A45B619-7E5A-F2DE-5D4C-456852332FA1}"/>
              </a:ext>
            </a:extLst>
          </p:cNvPr>
          <p:cNvSpPr txBox="1"/>
          <p:nvPr/>
        </p:nvSpPr>
        <p:spPr>
          <a:xfrm>
            <a:off x="1967365" y="3268619"/>
            <a:ext cx="2533579" cy="307777"/>
          </a:xfrm>
          <a:prstGeom prst="rect">
            <a:avLst/>
          </a:prstGeom>
          <a:noFill/>
        </p:spPr>
        <p:txBody>
          <a:bodyPr wrap="square" rtlCol="0">
            <a:spAutoFit/>
          </a:bodyPr>
          <a:lstStyle/>
          <a:p>
            <a:pPr algn="ctr"/>
            <a:r>
              <a:rPr lang="fr-CA" dirty="0">
                <a:latin typeface="Verdana" panose="020B0604030504040204" pitchFamily="34" charset="0"/>
                <a:ea typeface="Verdana" panose="020B0604030504040204" pitchFamily="34" charset="0"/>
              </a:rPr>
              <a:t>Mot en écriture syllabique</a:t>
            </a:r>
          </a:p>
        </p:txBody>
      </p:sp>
      <p:sp>
        <p:nvSpPr>
          <p:cNvPr id="40" name="ZoneTexte 39">
            <a:extLst>
              <a:ext uri="{FF2B5EF4-FFF2-40B4-BE49-F238E27FC236}">
                <a16:creationId xmlns:a16="http://schemas.microsoft.com/office/drawing/2014/main" id="{E7084409-9EC7-D2CB-980C-1DC7505D297B}"/>
              </a:ext>
            </a:extLst>
          </p:cNvPr>
          <p:cNvSpPr txBox="1"/>
          <p:nvPr/>
        </p:nvSpPr>
        <p:spPr>
          <a:xfrm>
            <a:off x="4597919" y="3268620"/>
            <a:ext cx="2479738" cy="307776"/>
          </a:xfrm>
          <a:prstGeom prst="rect">
            <a:avLst/>
          </a:prstGeom>
          <a:noFill/>
        </p:spPr>
        <p:txBody>
          <a:bodyPr wrap="square" rtlCol="0">
            <a:spAutoFit/>
          </a:bodyPr>
          <a:lstStyle/>
          <a:p>
            <a:pPr algn="ctr"/>
            <a:r>
              <a:rPr lang="fr-CA" dirty="0">
                <a:latin typeface="Verdana" panose="020B0604030504040204" pitchFamily="34" charset="0"/>
                <a:ea typeface="Verdana" panose="020B0604030504040204" pitchFamily="34" charset="0"/>
              </a:rPr>
              <a:t>Mot en français</a:t>
            </a:r>
          </a:p>
        </p:txBody>
      </p:sp>
      <p:sp>
        <p:nvSpPr>
          <p:cNvPr id="49" name="ZoneTexte 48">
            <a:extLst>
              <a:ext uri="{FF2B5EF4-FFF2-40B4-BE49-F238E27FC236}">
                <a16:creationId xmlns:a16="http://schemas.microsoft.com/office/drawing/2014/main" id="{526C8B59-020B-ED5C-EF4C-874374BFF8C3}"/>
              </a:ext>
            </a:extLst>
          </p:cNvPr>
          <p:cNvSpPr txBox="1"/>
          <p:nvPr/>
        </p:nvSpPr>
        <p:spPr>
          <a:xfrm>
            <a:off x="656138" y="3176242"/>
            <a:ext cx="1293713" cy="523220"/>
          </a:xfrm>
          <a:prstGeom prst="rect">
            <a:avLst/>
          </a:prstGeom>
          <a:noFill/>
        </p:spPr>
        <p:txBody>
          <a:bodyPr wrap="square" rtlCol="0">
            <a:spAutoFit/>
          </a:bodyPr>
          <a:lstStyle/>
          <a:p>
            <a:pPr algn="ctr"/>
            <a:r>
              <a:rPr lang="fr-CA" dirty="0">
                <a:latin typeface="Verdana" panose="020B0604030504040204" pitchFamily="34" charset="0"/>
                <a:ea typeface="Verdana" panose="020B0604030504040204" pitchFamily="34" charset="0"/>
              </a:rPr>
              <a:t>Mot en inuktitut</a:t>
            </a:r>
          </a:p>
        </p:txBody>
      </p:sp>
      <p:sp>
        <p:nvSpPr>
          <p:cNvPr id="5" name="ZoneTexte 4">
            <a:extLst>
              <a:ext uri="{FF2B5EF4-FFF2-40B4-BE49-F238E27FC236}">
                <a16:creationId xmlns:a16="http://schemas.microsoft.com/office/drawing/2014/main" id="{DFC73C6E-3759-FB07-33AB-1FD0484F9A96}"/>
              </a:ext>
            </a:extLst>
          </p:cNvPr>
          <p:cNvSpPr txBox="1"/>
          <p:nvPr/>
        </p:nvSpPr>
        <p:spPr>
          <a:xfrm>
            <a:off x="2065226" y="3784436"/>
            <a:ext cx="2337856" cy="307777"/>
          </a:xfrm>
          <a:prstGeom prst="rect">
            <a:avLst/>
          </a:prstGeom>
          <a:noFill/>
        </p:spPr>
        <p:txBody>
          <a:bodyPr wrap="square" rtlCol="0">
            <a:spAutoFit/>
          </a:bodyPr>
          <a:lstStyle/>
          <a:p>
            <a:pPr algn="ctr"/>
            <a:r>
              <a:rPr lang="fr-CA" dirty="0" err="1"/>
              <a:t>tuktuk</a:t>
            </a:r>
            <a:endParaRPr lang="fr-CA" dirty="0"/>
          </a:p>
        </p:txBody>
      </p:sp>
      <p:sp>
        <p:nvSpPr>
          <p:cNvPr id="6" name="ZoneTexte 5">
            <a:extLst>
              <a:ext uri="{FF2B5EF4-FFF2-40B4-BE49-F238E27FC236}">
                <a16:creationId xmlns:a16="http://schemas.microsoft.com/office/drawing/2014/main" id="{6D1FDB4C-4B5F-AFFC-45D2-9E7748E44497}"/>
              </a:ext>
            </a:extLst>
          </p:cNvPr>
          <p:cNvSpPr txBox="1"/>
          <p:nvPr/>
        </p:nvSpPr>
        <p:spPr>
          <a:xfrm>
            <a:off x="2044440" y="4297191"/>
            <a:ext cx="2337856" cy="307777"/>
          </a:xfrm>
          <a:prstGeom prst="rect">
            <a:avLst/>
          </a:prstGeom>
          <a:noFill/>
        </p:spPr>
        <p:txBody>
          <a:bodyPr wrap="square" rtlCol="0">
            <a:spAutoFit/>
          </a:bodyPr>
          <a:lstStyle/>
          <a:p>
            <a:pPr algn="ctr"/>
            <a:r>
              <a:rPr lang="fr-CA" dirty="0" err="1"/>
              <a:t>nanuq</a:t>
            </a:r>
            <a:endParaRPr lang="fr-CA" dirty="0"/>
          </a:p>
        </p:txBody>
      </p:sp>
      <p:sp>
        <p:nvSpPr>
          <p:cNvPr id="7" name="ZoneTexte 6">
            <a:extLst>
              <a:ext uri="{FF2B5EF4-FFF2-40B4-BE49-F238E27FC236}">
                <a16:creationId xmlns:a16="http://schemas.microsoft.com/office/drawing/2014/main" id="{F6F693F7-DF2E-3302-404D-42E7DFD7E20F}"/>
              </a:ext>
            </a:extLst>
          </p:cNvPr>
          <p:cNvSpPr txBox="1"/>
          <p:nvPr/>
        </p:nvSpPr>
        <p:spPr>
          <a:xfrm>
            <a:off x="2034286" y="4785729"/>
            <a:ext cx="2337856" cy="307777"/>
          </a:xfrm>
          <a:prstGeom prst="rect">
            <a:avLst/>
          </a:prstGeom>
          <a:noFill/>
        </p:spPr>
        <p:txBody>
          <a:bodyPr wrap="square" rtlCol="0">
            <a:spAutoFit/>
          </a:bodyPr>
          <a:lstStyle/>
          <a:p>
            <a:pPr algn="ctr"/>
            <a:r>
              <a:rPr lang="fr-CA" dirty="0" err="1"/>
              <a:t>illu</a:t>
            </a:r>
            <a:endParaRPr lang="fr-CA" dirty="0"/>
          </a:p>
        </p:txBody>
      </p:sp>
      <p:sp>
        <p:nvSpPr>
          <p:cNvPr id="8" name="ZoneTexte 7">
            <a:extLst>
              <a:ext uri="{FF2B5EF4-FFF2-40B4-BE49-F238E27FC236}">
                <a16:creationId xmlns:a16="http://schemas.microsoft.com/office/drawing/2014/main" id="{85B1E7A3-BAB0-9681-C544-3093E6ABF0B8}"/>
              </a:ext>
            </a:extLst>
          </p:cNvPr>
          <p:cNvSpPr txBox="1"/>
          <p:nvPr/>
        </p:nvSpPr>
        <p:spPr>
          <a:xfrm>
            <a:off x="2037315" y="5266121"/>
            <a:ext cx="2337856" cy="307777"/>
          </a:xfrm>
          <a:prstGeom prst="rect">
            <a:avLst/>
          </a:prstGeom>
          <a:noFill/>
        </p:spPr>
        <p:txBody>
          <a:bodyPr wrap="square" rtlCol="0">
            <a:spAutoFit/>
          </a:bodyPr>
          <a:lstStyle/>
          <a:p>
            <a:pPr algn="ctr"/>
            <a:r>
              <a:rPr lang="fr-CA" dirty="0" err="1"/>
              <a:t>ukalik</a:t>
            </a:r>
            <a:endParaRPr lang="fr-CA" dirty="0"/>
          </a:p>
        </p:txBody>
      </p:sp>
      <p:sp>
        <p:nvSpPr>
          <p:cNvPr id="9" name="ZoneTexte 8">
            <a:extLst>
              <a:ext uri="{FF2B5EF4-FFF2-40B4-BE49-F238E27FC236}">
                <a16:creationId xmlns:a16="http://schemas.microsoft.com/office/drawing/2014/main" id="{2DD1480F-135A-6750-8F44-2CF17DF01793}"/>
              </a:ext>
            </a:extLst>
          </p:cNvPr>
          <p:cNvSpPr txBox="1"/>
          <p:nvPr/>
        </p:nvSpPr>
        <p:spPr>
          <a:xfrm>
            <a:off x="4689649" y="3780351"/>
            <a:ext cx="2337856" cy="307777"/>
          </a:xfrm>
          <a:prstGeom prst="rect">
            <a:avLst/>
          </a:prstGeom>
          <a:noFill/>
        </p:spPr>
        <p:txBody>
          <a:bodyPr wrap="square" rtlCol="0">
            <a:spAutoFit/>
          </a:bodyPr>
          <a:lstStyle/>
          <a:p>
            <a:pPr algn="ctr"/>
            <a:r>
              <a:rPr lang="fr-CA" dirty="0"/>
              <a:t>caribou</a:t>
            </a:r>
          </a:p>
        </p:txBody>
      </p:sp>
      <p:sp>
        <p:nvSpPr>
          <p:cNvPr id="11" name="ZoneTexte 10">
            <a:extLst>
              <a:ext uri="{FF2B5EF4-FFF2-40B4-BE49-F238E27FC236}">
                <a16:creationId xmlns:a16="http://schemas.microsoft.com/office/drawing/2014/main" id="{A28EC01F-5D6C-2556-4021-537191CBB0A3}"/>
              </a:ext>
            </a:extLst>
          </p:cNvPr>
          <p:cNvSpPr txBox="1"/>
          <p:nvPr/>
        </p:nvSpPr>
        <p:spPr>
          <a:xfrm>
            <a:off x="4696774" y="4266921"/>
            <a:ext cx="2337856" cy="307777"/>
          </a:xfrm>
          <a:prstGeom prst="rect">
            <a:avLst/>
          </a:prstGeom>
          <a:noFill/>
        </p:spPr>
        <p:txBody>
          <a:bodyPr wrap="square" rtlCol="0">
            <a:spAutoFit/>
          </a:bodyPr>
          <a:lstStyle/>
          <a:p>
            <a:pPr algn="ctr"/>
            <a:r>
              <a:rPr lang="fr-CA" dirty="0"/>
              <a:t>ours polaire</a:t>
            </a:r>
          </a:p>
        </p:txBody>
      </p:sp>
      <p:sp>
        <p:nvSpPr>
          <p:cNvPr id="12" name="ZoneTexte 11">
            <a:extLst>
              <a:ext uri="{FF2B5EF4-FFF2-40B4-BE49-F238E27FC236}">
                <a16:creationId xmlns:a16="http://schemas.microsoft.com/office/drawing/2014/main" id="{7C7DF7C0-A7F2-5092-B5FE-33852C688B02}"/>
              </a:ext>
            </a:extLst>
          </p:cNvPr>
          <p:cNvSpPr txBox="1"/>
          <p:nvPr/>
        </p:nvSpPr>
        <p:spPr>
          <a:xfrm>
            <a:off x="4689649" y="4785729"/>
            <a:ext cx="2337856" cy="307777"/>
          </a:xfrm>
          <a:prstGeom prst="rect">
            <a:avLst/>
          </a:prstGeom>
          <a:noFill/>
        </p:spPr>
        <p:txBody>
          <a:bodyPr wrap="square" rtlCol="0">
            <a:spAutoFit/>
          </a:bodyPr>
          <a:lstStyle/>
          <a:p>
            <a:pPr algn="ctr"/>
            <a:r>
              <a:rPr lang="fr-CA" dirty="0"/>
              <a:t>iglou</a:t>
            </a:r>
          </a:p>
        </p:txBody>
      </p:sp>
      <p:sp>
        <p:nvSpPr>
          <p:cNvPr id="13" name="ZoneTexte 12">
            <a:extLst>
              <a:ext uri="{FF2B5EF4-FFF2-40B4-BE49-F238E27FC236}">
                <a16:creationId xmlns:a16="http://schemas.microsoft.com/office/drawing/2014/main" id="{754C3DF3-BE50-1E1B-CA99-BA26B6987910}"/>
              </a:ext>
            </a:extLst>
          </p:cNvPr>
          <p:cNvSpPr txBox="1"/>
          <p:nvPr/>
        </p:nvSpPr>
        <p:spPr>
          <a:xfrm>
            <a:off x="4680898" y="5266121"/>
            <a:ext cx="2337856" cy="307777"/>
          </a:xfrm>
          <a:prstGeom prst="rect">
            <a:avLst/>
          </a:prstGeom>
          <a:noFill/>
        </p:spPr>
        <p:txBody>
          <a:bodyPr wrap="square" rtlCol="0">
            <a:spAutoFit/>
          </a:bodyPr>
          <a:lstStyle/>
          <a:p>
            <a:pPr algn="ctr"/>
            <a:r>
              <a:rPr lang="fr-CA" dirty="0"/>
              <a:t>lièvre arctique</a:t>
            </a:r>
          </a:p>
        </p:txBody>
      </p:sp>
    </p:spTree>
    <p:extLst>
      <p:ext uri="{BB962C8B-B14F-4D97-AF65-F5344CB8AC3E}">
        <p14:creationId xmlns:p14="http://schemas.microsoft.com/office/powerpoint/2010/main" val="91657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a:latin typeface="Verdana" panose="020B0604030504040204" pitchFamily="34" charset="0"/>
                <a:ea typeface="Verdana" panose="020B0604030504040204" pitchFamily="34" charset="0"/>
              </a:rPr>
              <a:t>Kangiqsualujjuaq </a:t>
            </a:r>
            <a:r>
              <a:rPr lang="en-US" sz="2400" b="1" dirty="0">
                <a:latin typeface="Verdana" panose="020B0604030504040204" pitchFamily="34" charset="0"/>
                <a:ea typeface="Verdana" panose="020B0604030504040204" pitchFamily="34" charset="0"/>
              </a:rPr>
              <a:t>(p. 8-9)</a:t>
            </a:r>
            <a:endParaRPr sz="2400" b="1" dirty="0">
              <a:latin typeface="Verdana" panose="020B0604030504040204" pitchFamily="34" charset="0"/>
              <a:ea typeface="Verdana" panose="020B0604030504040204" pitchFamily="34" charset="0"/>
            </a:endParaRPr>
          </a:p>
        </p:txBody>
      </p:sp>
      <p:sp>
        <p:nvSpPr>
          <p:cNvPr id="169" name="Google Shape;169;p4"/>
          <p:cNvSpPr txBox="1">
            <a:spLocks noGrp="1"/>
          </p:cNvSpPr>
          <p:nvPr>
            <p:ph type="body" idx="2"/>
          </p:nvPr>
        </p:nvSpPr>
        <p:spPr>
          <a:xfrm>
            <a:off x="555303" y="1706910"/>
            <a:ext cx="10998068" cy="934679"/>
          </a:xfrm>
          <a:prstGeom prst="rect">
            <a:avLst/>
          </a:prstGeom>
          <a:noFill/>
          <a:ln>
            <a:noFill/>
          </a:ln>
        </p:spPr>
        <p:txBody>
          <a:bodyPr spcFirstLastPara="1" wrap="square" lIns="91425" tIns="45700" rIns="91425" bIns="45700" anchor="t" anchorCtr="0">
            <a:normAutofit/>
          </a:bodyPr>
          <a:lstStyle/>
          <a:p>
            <a:pPr marL="0" indent="0"/>
            <a:r>
              <a:rPr lang="fr-CA" b="1" i="0" dirty="0">
                <a:solidFill>
                  <a:schemeClr val="tx1"/>
                </a:solidFill>
                <a:effectLst/>
                <a:latin typeface="Verdana" panose="020B0604030504040204" pitchFamily="34" charset="0"/>
                <a:ea typeface="SimSun" panose="02010600030101010101" pitchFamily="2" charset="-122"/>
                <a:cs typeface="Arial" panose="020B0604020202020204" pitchFamily="34" charset="0"/>
              </a:rPr>
              <a:t>Comment s’appelle en inuktitut le petit chapeau que portent les lemmings?</a:t>
            </a:r>
            <a:endParaRPr lang="fr-CA" b="1" i="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0" lvl="0" indent="0" algn="l" rtl="0">
              <a:lnSpc>
                <a:spcPct val="100000"/>
              </a:lnSpc>
              <a:spcBef>
                <a:spcPts val="0"/>
              </a:spcBef>
              <a:spcAft>
                <a:spcPts val="0"/>
              </a:spcAft>
              <a:buClr>
                <a:srgbClr val="595959"/>
              </a:buClr>
              <a:buSzPts val="2400"/>
              <a:buNone/>
            </a:pPr>
            <a:endParaRPr i="0"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73AC5AF9-2160-1AC3-3E06-31AAC29AD48C}"/>
              </a:ext>
            </a:extLst>
          </p:cNvPr>
          <p:cNvSpPr txBox="1"/>
          <p:nvPr/>
        </p:nvSpPr>
        <p:spPr>
          <a:xfrm>
            <a:off x="555303" y="2876550"/>
            <a:ext cx="2327209" cy="2147383"/>
          </a:xfrm>
          <a:prstGeom prst="rect">
            <a:avLst/>
          </a:prstGeom>
          <a:noFill/>
        </p:spPr>
        <p:txBody>
          <a:bodyPr wrap="square" rtlCol="0">
            <a:spAutoFit/>
          </a:bodyPr>
          <a:lstStyle/>
          <a:p>
            <a:pPr>
              <a:lnSpc>
                <a:spcPct val="115000"/>
              </a:lnSpc>
              <a:spcAft>
                <a:spcPts val="1000"/>
              </a:spcAft>
            </a:pPr>
            <a:r>
              <a:rPr lang="fr-CA" sz="2400" dirty="0">
                <a:effectLst/>
                <a:latin typeface="Verdana" panose="020B0604030504040204" pitchFamily="34" charset="0"/>
                <a:ea typeface="Verdana" panose="020B0604030504040204" pitchFamily="34" charset="0"/>
                <a:cs typeface="Arial" panose="020B0604020202020204" pitchFamily="34" charset="0"/>
              </a:rPr>
              <a:t>a. </a:t>
            </a:r>
            <a:r>
              <a:rPr lang="fr-CA" sz="2400" dirty="0" err="1">
                <a:effectLst/>
                <a:latin typeface="Verdana" panose="020B0604030504040204" pitchFamily="34" charset="0"/>
                <a:ea typeface="Verdana" panose="020B0604030504040204" pitchFamily="34" charset="0"/>
                <a:cs typeface="Arial" panose="020B0604020202020204" pitchFamily="34" charset="0"/>
              </a:rPr>
              <a:t>Qimmiq</a:t>
            </a:r>
            <a:endParaRPr lang="fr-CA" sz="2400" dirty="0">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pPr>
            <a:r>
              <a:rPr lang="fr-CA" sz="2400" dirty="0">
                <a:effectLst/>
                <a:latin typeface="Verdana" panose="020B0604030504040204" pitchFamily="34" charset="0"/>
                <a:ea typeface="Verdana" panose="020B0604030504040204" pitchFamily="34" charset="0"/>
                <a:cs typeface="Arial" panose="020B0604020202020204" pitchFamily="34" charset="0"/>
              </a:rPr>
              <a:t>b. </a:t>
            </a:r>
            <a:r>
              <a:rPr lang="fr-CA" sz="2400" dirty="0" err="1">
                <a:effectLst/>
                <a:latin typeface="Verdana" panose="020B0604030504040204" pitchFamily="34" charset="0"/>
                <a:ea typeface="Verdana" panose="020B0604030504040204" pitchFamily="34" charset="0"/>
                <a:cs typeface="Arial" panose="020B0604020202020204" pitchFamily="34" charset="0"/>
              </a:rPr>
              <a:t>Nasak</a:t>
            </a:r>
            <a:endParaRPr lang="fr-CA" sz="2400" dirty="0">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pPr>
            <a:r>
              <a:rPr lang="fr-CA" sz="2400" dirty="0">
                <a:effectLst/>
                <a:latin typeface="Verdana" panose="020B0604030504040204" pitchFamily="34" charset="0"/>
                <a:ea typeface="Verdana" panose="020B0604030504040204" pitchFamily="34" charset="0"/>
                <a:cs typeface="Arial" panose="020B0604020202020204" pitchFamily="34" charset="0"/>
              </a:rPr>
              <a:t>c. Amauti</a:t>
            </a:r>
          </a:p>
          <a:p>
            <a:pPr>
              <a:lnSpc>
                <a:spcPct val="115000"/>
              </a:lnSpc>
              <a:spcAft>
                <a:spcPts val="1000"/>
              </a:spcAft>
            </a:pPr>
            <a:r>
              <a:rPr lang="fr-CA" sz="2400" dirty="0">
                <a:effectLst/>
                <a:latin typeface="Verdana" panose="020B0604030504040204" pitchFamily="34" charset="0"/>
                <a:ea typeface="Verdana" panose="020B0604030504040204" pitchFamily="34" charset="0"/>
                <a:cs typeface="Arial" panose="020B0604020202020204" pitchFamily="34" charset="0"/>
              </a:rPr>
              <a:t>d. </a:t>
            </a:r>
            <a:r>
              <a:rPr lang="fr-CA" sz="2400" dirty="0" err="1">
                <a:latin typeface="Verdana" panose="020B0604030504040204" pitchFamily="34" charset="0"/>
                <a:ea typeface="Verdana" panose="020B0604030504040204" pitchFamily="34" charset="0"/>
                <a:cs typeface="Arial" panose="020B0604020202020204" pitchFamily="34" charset="0"/>
              </a:rPr>
              <a:t>I</a:t>
            </a:r>
            <a:r>
              <a:rPr lang="fr-CA" sz="2400" dirty="0" err="1">
                <a:effectLst/>
                <a:latin typeface="Verdana" panose="020B0604030504040204" pitchFamily="34" charset="0"/>
                <a:ea typeface="Verdana" panose="020B0604030504040204" pitchFamily="34" charset="0"/>
                <a:cs typeface="Arial" panose="020B0604020202020204" pitchFamily="34" charset="0"/>
              </a:rPr>
              <a:t>llu</a:t>
            </a:r>
            <a:endParaRPr lang="fr-CA" sz="2400" dirty="0">
              <a:effectLst/>
              <a:latin typeface="Verdana" panose="020B0604030504040204" pitchFamily="34" charset="0"/>
              <a:ea typeface="Verdana" panose="020B060403050404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9B704F0B-DC9E-0E90-7712-20305B7893CF}"/>
              </a:ext>
            </a:extLst>
          </p:cNvPr>
          <p:cNvSpPr txBox="1"/>
          <p:nvPr/>
        </p:nvSpPr>
        <p:spPr>
          <a:xfrm>
            <a:off x="3893271" y="2508252"/>
            <a:ext cx="7270030" cy="3416320"/>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Le petit chapeau que </a:t>
            </a:r>
            <a:r>
              <a:rPr lang="fr-CA" sz="2400" dirty="0">
                <a:effectLst/>
                <a:latin typeface="Verdana" panose="020B0604030504040204" pitchFamily="34" charset="0"/>
                <a:ea typeface="Verdana" panose="020B0604030504040204" pitchFamily="34" charset="0"/>
                <a:cs typeface="Arial" panose="020B0604020202020204" pitchFamily="34" charset="0"/>
              </a:rPr>
              <a:t>portent les lemmings s’appelle un </a:t>
            </a:r>
            <a:r>
              <a:rPr lang="fr-CA" sz="2400" i="1" dirty="0" err="1">
                <a:effectLst/>
                <a:latin typeface="Verdana" panose="020B0604030504040204" pitchFamily="34" charset="0"/>
                <a:ea typeface="Verdana" panose="020B0604030504040204" pitchFamily="34" charset="0"/>
                <a:cs typeface="Arial" panose="020B0604020202020204" pitchFamily="34" charset="0"/>
              </a:rPr>
              <a:t>nasak</a:t>
            </a:r>
            <a:r>
              <a:rPr lang="fr-CA" sz="2400" dirty="0">
                <a:effectLst/>
                <a:latin typeface="Verdana" panose="020B0604030504040204" pitchFamily="34" charset="0"/>
                <a:ea typeface="Verdana" panose="020B0604030504040204" pitchFamily="34" charset="0"/>
                <a:cs typeface="Arial" panose="020B0604020202020204" pitchFamily="34" charset="0"/>
              </a:rPr>
              <a:t> (prononcer «</a:t>
            </a:r>
            <a:r>
              <a:rPr lang="fr-CA" sz="2400" dirty="0">
                <a:effectLst/>
                <a:latin typeface="Verdana" panose="020B0604030504040204" pitchFamily="34" charset="0"/>
                <a:ea typeface="Verdana" panose="020B0604030504040204" pitchFamily="34" charset="0"/>
              </a:rPr>
              <a:t> </a:t>
            </a:r>
            <a:r>
              <a:rPr lang="fr-CA" sz="2400" dirty="0" err="1">
                <a:effectLst/>
                <a:latin typeface="Verdana" panose="020B0604030504040204" pitchFamily="34" charset="0"/>
                <a:ea typeface="Verdana" panose="020B0604030504040204" pitchFamily="34" charset="0"/>
                <a:cs typeface="Arial" panose="020B0604020202020204" pitchFamily="34" charset="0"/>
              </a:rPr>
              <a:t>nassak</a:t>
            </a:r>
            <a:r>
              <a:rPr lang="fr-CA" sz="2400" dirty="0">
                <a:effectLst/>
                <a:latin typeface="Verdana" panose="020B0604030504040204" pitchFamily="34" charset="0"/>
                <a:ea typeface="Verdana" panose="020B0604030504040204" pitchFamily="34" charset="0"/>
              </a:rPr>
              <a:t> </a:t>
            </a:r>
            <a:r>
              <a:rPr lang="fr-CA" sz="2400" dirty="0">
                <a:effectLst/>
                <a:latin typeface="Verdana" panose="020B0604030504040204" pitchFamily="34" charset="0"/>
                <a:ea typeface="Verdana" panose="020B0604030504040204" pitchFamily="34" charset="0"/>
                <a:cs typeface="Verdana" panose="020B0604030504040204" pitchFamily="34" charset="0"/>
              </a:rPr>
              <a:t>»</a:t>
            </a:r>
            <a:r>
              <a:rPr lang="fr-CA" sz="2400" dirty="0">
                <a:effectLst/>
                <a:latin typeface="Verdana" panose="020B0604030504040204" pitchFamily="34" charset="0"/>
                <a:ea typeface="Verdana" panose="020B0604030504040204" pitchFamily="34" charset="0"/>
                <a:cs typeface="Arial" panose="020B0604020202020204" pitchFamily="34" charset="0"/>
              </a:rPr>
              <a:t>). C</a:t>
            </a:r>
            <a:r>
              <a:rPr lang="fr-CA" sz="2400" dirty="0">
                <a:effectLst/>
                <a:latin typeface="Verdana" panose="020B0604030504040204" pitchFamily="34" charset="0"/>
                <a:ea typeface="Verdana" panose="020B0604030504040204" pitchFamily="34" charset="0"/>
                <a:cs typeface="Verdana" panose="020B0604030504040204" pitchFamily="34" charset="0"/>
              </a:rPr>
              <a:t>’</a:t>
            </a:r>
            <a:r>
              <a:rPr lang="fr-CA" sz="2400" dirty="0">
                <a:effectLst/>
                <a:latin typeface="Verdana" panose="020B0604030504040204" pitchFamily="34" charset="0"/>
                <a:ea typeface="Verdana" panose="020B0604030504040204" pitchFamily="34" charset="0"/>
                <a:cs typeface="Arial" panose="020B0604020202020204" pitchFamily="34" charset="0"/>
              </a:rPr>
              <a:t>est une coiffe tricot</a:t>
            </a:r>
            <a:r>
              <a:rPr lang="fr-CA" sz="2400" dirty="0">
                <a:effectLst/>
                <a:latin typeface="Verdana" panose="020B0604030504040204" pitchFamily="34" charset="0"/>
                <a:ea typeface="Verdana" panose="020B0604030504040204" pitchFamily="34" charset="0"/>
                <a:cs typeface="Verdana" panose="020B0604030504040204" pitchFamily="34" charset="0"/>
              </a:rPr>
              <a:t>é</a:t>
            </a:r>
            <a:r>
              <a:rPr lang="fr-CA" sz="2400" dirty="0">
                <a:effectLst/>
                <a:latin typeface="Verdana" panose="020B0604030504040204" pitchFamily="34" charset="0"/>
                <a:ea typeface="Verdana" panose="020B0604030504040204" pitchFamily="34" charset="0"/>
                <a:cs typeface="Arial" panose="020B0604020202020204" pitchFamily="34" charset="0"/>
              </a:rPr>
              <a:t>e au crochet, avec un gros pompon. </a:t>
            </a:r>
          </a:p>
          <a:p>
            <a:endParaRPr lang="fr-CA" sz="2400" dirty="0">
              <a:latin typeface="Verdana" panose="020B0604030504040204" pitchFamily="34" charset="0"/>
              <a:ea typeface="Verdana" panose="020B0604030504040204" pitchFamily="34" charset="0"/>
              <a:cs typeface="Arial" panose="020B0604020202020204" pitchFamily="34" charset="0"/>
            </a:endParaRPr>
          </a:p>
          <a:p>
            <a:r>
              <a:rPr lang="fr-CA" sz="2400" dirty="0">
                <a:effectLst/>
                <a:latin typeface="Verdana" panose="020B0604030504040204" pitchFamily="34" charset="0"/>
                <a:ea typeface="Verdana" panose="020B0604030504040204" pitchFamily="34" charset="0"/>
                <a:cs typeface="Arial" panose="020B0604020202020204" pitchFamily="34" charset="0"/>
              </a:rPr>
              <a:t>La maman lemming prom</a:t>
            </a:r>
            <a:r>
              <a:rPr lang="fr-CA" sz="2400" dirty="0">
                <a:effectLst/>
                <a:latin typeface="Verdana" panose="020B0604030504040204" pitchFamily="34" charset="0"/>
                <a:ea typeface="Verdana" panose="020B0604030504040204" pitchFamily="34" charset="0"/>
                <a:cs typeface="Verdana" panose="020B0604030504040204" pitchFamily="34" charset="0"/>
              </a:rPr>
              <a:t>è</a:t>
            </a:r>
            <a:r>
              <a:rPr lang="fr-CA" sz="2400" dirty="0">
                <a:effectLst/>
                <a:latin typeface="Verdana" panose="020B0604030504040204" pitchFamily="34" charset="0"/>
                <a:ea typeface="Verdana" panose="020B0604030504040204" pitchFamily="34" charset="0"/>
                <a:cs typeface="Arial" panose="020B0604020202020204" pitchFamily="34" charset="0"/>
              </a:rPr>
              <a:t>ne son b</a:t>
            </a:r>
            <a:r>
              <a:rPr lang="fr-CA" sz="2400" dirty="0">
                <a:effectLst/>
                <a:latin typeface="Verdana" panose="020B0604030504040204" pitchFamily="34" charset="0"/>
                <a:ea typeface="Verdana" panose="020B0604030504040204" pitchFamily="34" charset="0"/>
                <a:cs typeface="Verdana" panose="020B0604030504040204" pitchFamily="34" charset="0"/>
              </a:rPr>
              <a:t>é</a:t>
            </a:r>
            <a:r>
              <a:rPr lang="fr-CA" sz="2400" dirty="0">
                <a:effectLst/>
                <a:latin typeface="Verdana" panose="020B0604030504040204" pitchFamily="34" charset="0"/>
                <a:ea typeface="Verdana" panose="020B0604030504040204" pitchFamily="34" charset="0"/>
                <a:cs typeface="Arial" panose="020B0604020202020204" pitchFamily="34" charset="0"/>
              </a:rPr>
              <a:t>b</a:t>
            </a:r>
            <a:r>
              <a:rPr lang="fr-CA" sz="2400" dirty="0">
                <a:effectLst/>
                <a:latin typeface="Verdana" panose="020B0604030504040204" pitchFamily="34" charset="0"/>
                <a:ea typeface="Verdana" panose="020B0604030504040204" pitchFamily="34" charset="0"/>
                <a:cs typeface="Verdana" panose="020B0604030504040204" pitchFamily="34" charset="0"/>
              </a:rPr>
              <a:t>é</a:t>
            </a:r>
            <a:r>
              <a:rPr lang="fr-CA" sz="2400" dirty="0">
                <a:effectLst/>
                <a:latin typeface="Verdana" panose="020B0604030504040204" pitchFamily="34" charset="0"/>
                <a:ea typeface="Verdana" panose="020B0604030504040204" pitchFamily="34" charset="0"/>
                <a:cs typeface="Arial" panose="020B0604020202020204" pitchFamily="34" charset="0"/>
              </a:rPr>
              <a:t> dans un </a:t>
            </a:r>
            <a:r>
              <a:rPr lang="fr-CA" sz="2400" i="1" dirty="0">
                <a:effectLst/>
                <a:latin typeface="Verdana" panose="020B0604030504040204" pitchFamily="34" charset="0"/>
                <a:ea typeface="Verdana" panose="020B0604030504040204" pitchFamily="34" charset="0"/>
                <a:cs typeface="Arial" panose="020B0604020202020204" pitchFamily="34" charset="0"/>
              </a:rPr>
              <a:t>amauti</a:t>
            </a:r>
            <a:r>
              <a:rPr lang="fr-CA" sz="2400" dirty="0">
                <a:effectLst/>
                <a:latin typeface="Verdana" panose="020B0604030504040204" pitchFamily="34" charset="0"/>
                <a:ea typeface="Verdana" panose="020B0604030504040204" pitchFamily="34" charset="0"/>
                <a:cs typeface="Arial" panose="020B0604020202020204" pitchFamily="34" charset="0"/>
              </a:rPr>
              <a:t>, un autre v</a:t>
            </a:r>
            <a:r>
              <a:rPr lang="fr-CA" sz="2400" dirty="0">
                <a:effectLst/>
                <a:latin typeface="Verdana" panose="020B0604030504040204" pitchFamily="34" charset="0"/>
                <a:ea typeface="Verdana" panose="020B0604030504040204" pitchFamily="34" charset="0"/>
                <a:cs typeface="Verdana" panose="020B0604030504040204" pitchFamily="34" charset="0"/>
              </a:rPr>
              <a:t>ê</a:t>
            </a:r>
            <a:r>
              <a:rPr lang="fr-CA" sz="2400" dirty="0">
                <a:effectLst/>
                <a:latin typeface="Verdana" panose="020B0604030504040204" pitchFamily="34" charset="0"/>
                <a:ea typeface="Verdana" panose="020B0604030504040204" pitchFamily="34" charset="0"/>
                <a:cs typeface="Arial" panose="020B0604020202020204" pitchFamily="34" charset="0"/>
              </a:rPr>
              <a:t>tement traditionnel inuit. </a:t>
            </a:r>
            <a:r>
              <a:rPr lang="fr-CA" sz="2400" i="1" dirty="0" err="1">
                <a:effectLst/>
                <a:latin typeface="Verdana" panose="020B0604030504040204" pitchFamily="34" charset="0"/>
                <a:ea typeface="Verdana" panose="020B0604030504040204" pitchFamily="34" charset="0"/>
                <a:cs typeface="Arial" panose="020B0604020202020204" pitchFamily="34" charset="0"/>
              </a:rPr>
              <a:t>Qimmiq</a:t>
            </a:r>
            <a:r>
              <a:rPr lang="fr-CA" sz="2400" dirty="0">
                <a:effectLst/>
                <a:latin typeface="Verdana" panose="020B0604030504040204" pitchFamily="34" charset="0"/>
                <a:ea typeface="Verdana" panose="020B0604030504040204" pitchFamily="34" charset="0"/>
                <a:cs typeface="Arial" panose="020B0604020202020204" pitchFamily="34" charset="0"/>
              </a:rPr>
              <a:t> veut dire « husky » et </a:t>
            </a:r>
            <a:r>
              <a:rPr lang="fr-CA" sz="2400" i="1" dirty="0" err="1">
                <a:effectLst/>
                <a:latin typeface="Verdana" panose="020B0604030504040204" pitchFamily="34" charset="0"/>
                <a:ea typeface="Verdana" panose="020B0604030504040204" pitchFamily="34" charset="0"/>
                <a:cs typeface="Arial" panose="020B0604020202020204" pitchFamily="34" charset="0"/>
              </a:rPr>
              <a:t>illu</a:t>
            </a:r>
            <a:r>
              <a:rPr lang="fr-CA" sz="2400" dirty="0">
                <a:effectLst/>
                <a:latin typeface="Verdana" panose="020B0604030504040204" pitchFamily="34" charset="0"/>
                <a:ea typeface="Verdana" panose="020B0604030504040204" pitchFamily="34" charset="0"/>
                <a:cs typeface="Arial" panose="020B0604020202020204" pitchFamily="34" charset="0"/>
              </a:rPr>
              <a:t> signifie « iglou ».</a:t>
            </a:r>
            <a:endParaRPr lang="fr-CA" sz="2400" dirty="0">
              <a:latin typeface="Verdana" panose="020B0604030504040204" pitchFamily="34" charset="0"/>
              <a:ea typeface="Verdana" panose="020B0604030504040204" pitchFamily="34" charset="0"/>
            </a:endParaRPr>
          </a:p>
        </p:txBody>
      </p:sp>
      <p:sp>
        <p:nvSpPr>
          <p:cNvPr id="2" name="Rectangle : en biseau 1">
            <a:extLst>
              <a:ext uri="{FF2B5EF4-FFF2-40B4-BE49-F238E27FC236}">
                <a16:creationId xmlns:a16="http://schemas.microsoft.com/office/drawing/2014/main" id="{D5FF9F8B-A3D5-C25D-DB54-00415CF3B434}"/>
              </a:ext>
            </a:extLst>
          </p:cNvPr>
          <p:cNvSpPr/>
          <p:nvPr/>
        </p:nvSpPr>
        <p:spPr>
          <a:xfrm>
            <a:off x="1152270" y="5798562"/>
            <a:ext cx="1934308" cy="832338"/>
          </a:xfrm>
          <a:prstGeom prst="bevel">
            <a:avLst/>
          </a:prstGeom>
          <a:solidFill>
            <a:srgbClr val="5223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5" name="Ellipse 4">
            <a:extLst>
              <a:ext uri="{FF2B5EF4-FFF2-40B4-BE49-F238E27FC236}">
                <a16:creationId xmlns:a16="http://schemas.microsoft.com/office/drawing/2014/main" id="{1C039B18-846A-31C2-84AE-6A9BA61ECFAF}"/>
              </a:ext>
            </a:extLst>
          </p:cNvPr>
          <p:cNvSpPr/>
          <p:nvPr/>
        </p:nvSpPr>
        <p:spPr>
          <a:xfrm>
            <a:off x="151035" y="3416217"/>
            <a:ext cx="2731477" cy="534023"/>
          </a:xfrm>
          <a:prstGeom prst="ellipse">
            <a:avLst/>
          </a:prstGeom>
          <a:noFill/>
          <a:ln>
            <a:solidFill>
              <a:srgbClr val="5223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a:latin typeface="Verdana" panose="020B0604030504040204" pitchFamily="34" charset="0"/>
                <a:ea typeface="Verdana" panose="020B0604030504040204" pitchFamily="34" charset="0"/>
              </a:rPr>
              <a:t>Kuujjuaq </a:t>
            </a:r>
            <a:r>
              <a:rPr lang="en-US" sz="2400" b="1" dirty="0">
                <a:latin typeface="Verdana" panose="020B0604030504040204" pitchFamily="34" charset="0"/>
                <a:ea typeface="Verdana" panose="020B0604030504040204" pitchFamily="34" charset="0"/>
              </a:rPr>
              <a:t>(p. 10-11)</a:t>
            </a:r>
            <a:endParaRPr sz="2400" b="1"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9A0ABBE1-C430-803E-82C0-59380AD079ED}"/>
              </a:ext>
            </a:extLst>
          </p:cNvPr>
          <p:cNvSpPr txBox="1"/>
          <p:nvPr/>
        </p:nvSpPr>
        <p:spPr>
          <a:xfrm>
            <a:off x="555303" y="1664836"/>
            <a:ext cx="10725150" cy="461665"/>
          </a:xfrm>
          <a:prstGeom prst="rect">
            <a:avLst/>
          </a:prstGeom>
          <a:noFill/>
        </p:spPr>
        <p:txBody>
          <a:bodyPr wrap="square" rtlCol="0">
            <a:spAutoFit/>
          </a:bodyPr>
          <a:lstStyle/>
          <a:p>
            <a:r>
              <a:rPr lang="fr-CA" sz="2400" b="1" dirty="0">
                <a:latin typeface="Verdana" panose="020B0604030504040204" pitchFamily="34" charset="0"/>
                <a:ea typeface="Verdana" panose="020B0604030504040204" pitchFamily="34" charset="0"/>
              </a:rPr>
              <a:t>Combien comptes-tu de </a:t>
            </a:r>
            <a:r>
              <a:rPr lang="fr-CA" sz="2400" b="1" i="1" dirty="0" err="1">
                <a:latin typeface="Verdana" panose="020B0604030504040204" pitchFamily="34" charset="0"/>
                <a:ea typeface="Verdana" panose="020B0604030504040204" pitchFamily="34" charset="0"/>
              </a:rPr>
              <a:t>tupik</a:t>
            </a:r>
            <a:r>
              <a:rPr lang="fr-CA" sz="2400" b="1" dirty="0">
                <a:latin typeface="Verdana" panose="020B0604030504040204" pitchFamily="34" charset="0"/>
                <a:ea typeface="Verdana" panose="020B0604030504040204" pitchFamily="34" charset="0"/>
              </a:rPr>
              <a:t>?</a:t>
            </a:r>
          </a:p>
        </p:txBody>
      </p:sp>
      <p:sp>
        <p:nvSpPr>
          <p:cNvPr id="4" name="ZoneTexte 3">
            <a:extLst>
              <a:ext uri="{FF2B5EF4-FFF2-40B4-BE49-F238E27FC236}">
                <a16:creationId xmlns:a16="http://schemas.microsoft.com/office/drawing/2014/main" id="{9587569B-1FE9-097A-BB3F-3B8E8F897400}"/>
              </a:ext>
            </a:extLst>
          </p:cNvPr>
          <p:cNvSpPr txBox="1"/>
          <p:nvPr/>
        </p:nvSpPr>
        <p:spPr>
          <a:xfrm>
            <a:off x="555303" y="2598003"/>
            <a:ext cx="10998068" cy="830997"/>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Les </a:t>
            </a:r>
            <a:r>
              <a:rPr lang="fr-CA" sz="2400" i="1" dirty="0" err="1">
                <a:latin typeface="Verdana" panose="020B0604030504040204" pitchFamily="34" charset="0"/>
                <a:ea typeface="Verdana" panose="020B0604030504040204" pitchFamily="34" charset="0"/>
              </a:rPr>
              <a:t>tupik</a:t>
            </a:r>
            <a:r>
              <a:rPr lang="fr-CA" sz="2400" dirty="0">
                <a:latin typeface="Verdana" panose="020B0604030504040204" pitchFamily="34" charset="0"/>
                <a:ea typeface="Verdana" panose="020B0604030504040204" pitchFamily="34" charset="0"/>
              </a:rPr>
              <a:t> sont des tentes de toile blanche utilisées lors d’expéditions sur la toundra.</a:t>
            </a:r>
            <a:endParaRPr lang="fr-CA" dirty="0"/>
          </a:p>
        </p:txBody>
      </p:sp>
      <p:sp>
        <p:nvSpPr>
          <p:cNvPr id="5" name="ZoneTexte 4">
            <a:extLst>
              <a:ext uri="{FF2B5EF4-FFF2-40B4-BE49-F238E27FC236}">
                <a16:creationId xmlns:a16="http://schemas.microsoft.com/office/drawing/2014/main" id="{2CFCD672-3176-C1BF-89F1-BCFE3C247B9A}"/>
              </a:ext>
            </a:extLst>
          </p:cNvPr>
          <p:cNvSpPr txBox="1"/>
          <p:nvPr/>
        </p:nvSpPr>
        <p:spPr>
          <a:xfrm>
            <a:off x="555303" y="4048125"/>
            <a:ext cx="5762625" cy="461665"/>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Il y en a </a:t>
            </a:r>
            <a:r>
              <a:rPr lang="fr-CA" sz="2400" b="1" dirty="0">
                <a:latin typeface="Verdana" panose="020B0604030504040204" pitchFamily="34" charset="0"/>
                <a:ea typeface="Verdana" panose="020B0604030504040204" pitchFamily="34" charset="0"/>
              </a:rPr>
              <a:t>5</a:t>
            </a:r>
            <a:r>
              <a:rPr lang="fr-CA" sz="2400" dirty="0">
                <a:latin typeface="Verdana" panose="020B0604030504040204" pitchFamily="34" charset="0"/>
                <a:ea typeface="Verdana" panose="020B0604030504040204" pitchFamily="34" charset="0"/>
              </a:rPr>
              <a:t>.</a:t>
            </a:r>
          </a:p>
        </p:txBody>
      </p:sp>
      <p:sp>
        <p:nvSpPr>
          <p:cNvPr id="2" name="Rectangle : en biseau 1">
            <a:extLst>
              <a:ext uri="{FF2B5EF4-FFF2-40B4-BE49-F238E27FC236}">
                <a16:creationId xmlns:a16="http://schemas.microsoft.com/office/drawing/2014/main" id="{A157E0F3-992C-C42A-96DD-32F95991DBC8}"/>
              </a:ext>
            </a:extLst>
          </p:cNvPr>
          <p:cNvSpPr/>
          <p:nvPr/>
        </p:nvSpPr>
        <p:spPr>
          <a:xfrm>
            <a:off x="4920395" y="5934531"/>
            <a:ext cx="1564400" cy="794314"/>
          </a:xfrm>
          <a:prstGeom prst="bevel">
            <a:avLst/>
          </a:prstGeom>
          <a:solidFill>
            <a:srgbClr val="E21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34818C-5A03-A05C-3969-93EB43EBE570}"/>
              </a:ext>
            </a:extLst>
          </p:cNvPr>
          <p:cNvSpPr>
            <a:spLocks noGrp="1"/>
          </p:cNvSpPr>
          <p:nvPr>
            <p:ph type="title"/>
          </p:nvPr>
        </p:nvSpPr>
        <p:spPr/>
        <p:txBody>
          <a:bodyPr/>
          <a:lstStyle/>
          <a:p>
            <a:r>
              <a:rPr lang="fr-CA" b="1" dirty="0">
                <a:latin typeface="Verdana" panose="020B0604030504040204" pitchFamily="34" charset="0"/>
                <a:ea typeface="Verdana" panose="020B0604030504040204" pitchFamily="34" charset="0"/>
              </a:rPr>
              <a:t>Tasiujaq </a:t>
            </a:r>
            <a:r>
              <a:rPr lang="fr-CA" sz="2400" b="1" dirty="0">
                <a:latin typeface="Verdana" panose="020B0604030504040204" pitchFamily="34" charset="0"/>
                <a:ea typeface="Verdana" panose="020B0604030504040204" pitchFamily="34" charset="0"/>
              </a:rPr>
              <a:t>(p. 12-13)</a:t>
            </a:r>
          </a:p>
        </p:txBody>
      </p:sp>
      <p:sp>
        <p:nvSpPr>
          <p:cNvPr id="3" name="Espace réservé du texte 2">
            <a:extLst>
              <a:ext uri="{FF2B5EF4-FFF2-40B4-BE49-F238E27FC236}">
                <a16:creationId xmlns:a16="http://schemas.microsoft.com/office/drawing/2014/main" id="{A2832BFB-C8E8-097B-94A3-9B7C891EE321}"/>
              </a:ext>
            </a:extLst>
          </p:cNvPr>
          <p:cNvSpPr>
            <a:spLocks noGrp="1"/>
          </p:cNvSpPr>
          <p:nvPr>
            <p:ph type="body" idx="1"/>
          </p:nvPr>
        </p:nvSpPr>
        <p:spPr>
          <a:xfrm>
            <a:off x="488628" y="2749163"/>
            <a:ext cx="11064743" cy="2557174"/>
          </a:xfrm>
        </p:spPr>
        <p:txBody>
          <a:bodyPr>
            <a:normAutofit/>
          </a:bodyPr>
          <a:lstStyle/>
          <a:p>
            <a:pPr marL="88900" indent="0">
              <a:buNone/>
            </a:pPr>
            <a:endParaRPr lang="fr-CA" sz="2400" dirty="0">
              <a:latin typeface="Verdana" panose="020B0604030504040204" pitchFamily="34" charset="0"/>
              <a:ea typeface="Verdana" panose="020B0604030504040204" pitchFamily="34" charset="0"/>
            </a:endParaRPr>
          </a:p>
          <a:p>
            <a:pPr marL="88900" indent="0">
              <a:lnSpc>
                <a:spcPct val="114000"/>
              </a:lnSpc>
              <a:buNone/>
            </a:pPr>
            <a:r>
              <a:rPr lang="fr-CA" sz="2400" dirty="0">
                <a:latin typeface="Verdana" panose="020B0604030504040204" pitchFamily="34" charset="0"/>
                <a:ea typeface="Verdana" panose="020B0604030504040204" pitchFamily="34" charset="0"/>
              </a:rPr>
              <a:t>a. Réfrigérateur</a:t>
            </a:r>
          </a:p>
          <a:p>
            <a:pPr marL="88900" indent="0">
              <a:lnSpc>
                <a:spcPct val="114000"/>
              </a:lnSpc>
              <a:buNone/>
            </a:pPr>
            <a:r>
              <a:rPr lang="fr-CA" sz="2400" dirty="0">
                <a:latin typeface="Verdana" panose="020B0604030504040204" pitchFamily="34" charset="0"/>
                <a:ea typeface="Verdana" panose="020B0604030504040204" pitchFamily="34" charset="0"/>
              </a:rPr>
              <a:t>b. Panier de basketball</a:t>
            </a:r>
          </a:p>
          <a:p>
            <a:pPr marL="88900" indent="0">
              <a:lnSpc>
                <a:spcPct val="114000"/>
              </a:lnSpc>
              <a:buNone/>
            </a:pPr>
            <a:r>
              <a:rPr lang="fr-CA" sz="2400" dirty="0">
                <a:latin typeface="Verdana" panose="020B0604030504040204" pitchFamily="34" charset="0"/>
                <a:ea typeface="Verdana" panose="020B0604030504040204" pitchFamily="34" charset="0"/>
              </a:rPr>
              <a:t>c. Autobus</a:t>
            </a:r>
          </a:p>
          <a:p>
            <a:pPr marL="88900" indent="0">
              <a:lnSpc>
                <a:spcPct val="114000"/>
              </a:lnSpc>
              <a:buNone/>
            </a:pPr>
            <a:r>
              <a:rPr lang="fr-CA" sz="2400" dirty="0">
                <a:latin typeface="Verdana" panose="020B0604030504040204" pitchFamily="34" charset="0"/>
                <a:ea typeface="Verdana" panose="020B0604030504040204" pitchFamily="34" charset="0"/>
              </a:rPr>
              <a:t>d. Édifice de 5 étages</a:t>
            </a:r>
          </a:p>
        </p:txBody>
      </p:sp>
      <p:sp>
        <p:nvSpPr>
          <p:cNvPr id="4" name="Espace réservé du texte 3">
            <a:extLst>
              <a:ext uri="{FF2B5EF4-FFF2-40B4-BE49-F238E27FC236}">
                <a16:creationId xmlns:a16="http://schemas.microsoft.com/office/drawing/2014/main" id="{705EFB5D-B9C8-D275-36B1-79ED8853482D}"/>
              </a:ext>
            </a:extLst>
          </p:cNvPr>
          <p:cNvSpPr>
            <a:spLocks noGrp="1"/>
          </p:cNvSpPr>
          <p:nvPr>
            <p:ph type="body" idx="2"/>
          </p:nvPr>
        </p:nvSpPr>
        <p:spPr>
          <a:xfrm>
            <a:off x="488628" y="1678335"/>
            <a:ext cx="10998068" cy="1253708"/>
          </a:xfrm>
        </p:spPr>
        <p:txBody>
          <a:bodyPr>
            <a:normAutofit/>
          </a:bodyPr>
          <a:lstStyle/>
          <a:p>
            <a:pPr marL="88900" indent="0"/>
            <a:r>
              <a:rPr lang="fr-CA" b="1" i="0" dirty="0">
                <a:solidFill>
                  <a:schemeClr val="tx1"/>
                </a:solidFill>
                <a:latin typeface="Verdana" panose="020B0604030504040204" pitchFamily="34" charset="0"/>
                <a:ea typeface="Verdana" panose="020B0604030504040204" pitchFamily="34" charset="0"/>
              </a:rPr>
              <a:t>Cet endroit est reconnu pour avoir les plus fortes marées au monde. À leur apogée, elles sont plus hautes qu’un… </a:t>
            </a:r>
          </a:p>
        </p:txBody>
      </p:sp>
      <p:sp>
        <p:nvSpPr>
          <p:cNvPr id="5" name="ZoneTexte 4">
            <a:extLst>
              <a:ext uri="{FF2B5EF4-FFF2-40B4-BE49-F238E27FC236}">
                <a16:creationId xmlns:a16="http://schemas.microsoft.com/office/drawing/2014/main" id="{9B41D505-28D9-8250-D6C1-C78F7B5D6593}"/>
              </a:ext>
            </a:extLst>
          </p:cNvPr>
          <p:cNvSpPr txBox="1"/>
          <p:nvPr/>
        </p:nvSpPr>
        <p:spPr>
          <a:xfrm>
            <a:off x="5366910" y="3218041"/>
            <a:ext cx="5737970" cy="1569660"/>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Un édifice de 5 étages mesure </a:t>
            </a:r>
            <a:br>
              <a:rPr lang="fr-CA" sz="2400" dirty="0">
                <a:latin typeface="Verdana" panose="020B0604030504040204" pitchFamily="34" charset="0"/>
                <a:ea typeface="Verdana" panose="020B0604030504040204" pitchFamily="34" charset="0"/>
              </a:rPr>
            </a:br>
            <a:r>
              <a:rPr lang="fr-CA" sz="2400" dirty="0">
                <a:latin typeface="Verdana" panose="020B0604030504040204" pitchFamily="34" charset="0"/>
                <a:ea typeface="Verdana" panose="020B0604030504040204" pitchFamily="34" charset="0"/>
              </a:rPr>
              <a:t>15 mètres. Les marées à Tasiujaq peuvent atteindre 16 mètres </a:t>
            </a:r>
            <a:br>
              <a:rPr lang="fr-CA" sz="2400" dirty="0">
                <a:latin typeface="Verdana" panose="020B0604030504040204" pitchFamily="34" charset="0"/>
                <a:ea typeface="Verdana" panose="020B0604030504040204" pitchFamily="34" charset="0"/>
              </a:rPr>
            </a:br>
            <a:r>
              <a:rPr lang="fr-CA" sz="2400" dirty="0">
                <a:latin typeface="Verdana" panose="020B0604030504040204" pitchFamily="34" charset="0"/>
                <a:ea typeface="Verdana" panose="020B0604030504040204" pitchFamily="34" charset="0"/>
              </a:rPr>
              <a:t>de haut! </a:t>
            </a:r>
          </a:p>
        </p:txBody>
      </p:sp>
      <p:sp>
        <p:nvSpPr>
          <p:cNvPr id="6" name="Rectangle : en biseau 5">
            <a:extLst>
              <a:ext uri="{FF2B5EF4-FFF2-40B4-BE49-F238E27FC236}">
                <a16:creationId xmlns:a16="http://schemas.microsoft.com/office/drawing/2014/main" id="{D7FDB050-CA36-914C-0575-0864F59E55EB}"/>
              </a:ext>
            </a:extLst>
          </p:cNvPr>
          <p:cNvSpPr/>
          <p:nvPr/>
        </p:nvSpPr>
        <p:spPr>
          <a:xfrm>
            <a:off x="4807993" y="5980008"/>
            <a:ext cx="1564400" cy="794314"/>
          </a:xfrm>
          <a:prstGeom prst="bevel">
            <a:avLst/>
          </a:prstGeom>
          <a:solidFill>
            <a:srgbClr val="00B2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7" name="Ellipse 6">
            <a:extLst>
              <a:ext uri="{FF2B5EF4-FFF2-40B4-BE49-F238E27FC236}">
                <a16:creationId xmlns:a16="http://schemas.microsoft.com/office/drawing/2014/main" id="{CE800BD3-A9B9-B88C-E9FC-D20ED6948665}"/>
              </a:ext>
            </a:extLst>
          </p:cNvPr>
          <p:cNvSpPr/>
          <p:nvPr/>
        </p:nvSpPr>
        <p:spPr>
          <a:xfrm>
            <a:off x="223284" y="4672612"/>
            <a:ext cx="4238890" cy="632863"/>
          </a:xfrm>
          <a:prstGeom prst="ellipse">
            <a:avLst/>
          </a:prstGeom>
          <a:noFill/>
          <a:ln>
            <a:solidFill>
              <a:srgbClr val="00B2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a:p>
        </p:txBody>
      </p:sp>
    </p:spTree>
    <p:extLst>
      <p:ext uri="{BB962C8B-B14F-4D97-AF65-F5344CB8AC3E}">
        <p14:creationId xmlns:p14="http://schemas.microsoft.com/office/powerpoint/2010/main" val="1502308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02124"/>
              </a:buClr>
              <a:buSzPts val="4200"/>
              <a:buFont typeface="Calibri"/>
              <a:buNone/>
            </a:pPr>
            <a:r>
              <a:rPr lang="en-US" b="1" dirty="0" err="1">
                <a:solidFill>
                  <a:srgbClr val="202124"/>
                </a:solidFill>
                <a:latin typeface="Verdana" panose="020B0604030504040204" pitchFamily="34" charset="0"/>
                <a:ea typeface="Verdana" panose="020B0604030504040204" pitchFamily="34" charset="0"/>
                <a:cs typeface="Calibri"/>
                <a:sym typeface="Calibri"/>
              </a:rPr>
              <a:t>Aupaluk</a:t>
            </a:r>
            <a:r>
              <a:rPr lang="en-US" b="1" dirty="0">
                <a:solidFill>
                  <a:srgbClr val="202124"/>
                </a:solidFill>
                <a:latin typeface="Verdana" panose="020B0604030504040204" pitchFamily="34" charset="0"/>
                <a:ea typeface="Verdana" panose="020B0604030504040204" pitchFamily="34" charset="0"/>
                <a:cs typeface="Calibri"/>
                <a:sym typeface="Calibri"/>
              </a:rPr>
              <a:t> </a:t>
            </a:r>
            <a:r>
              <a:rPr lang="en-US" sz="2400" b="1" dirty="0">
                <a:solidFill>
                  <a:srgbClr val="202124"/>
                </a:solidFill>
                <a:latin typeface="Verdana" panose="020B0604030504040204" pitchFamily="34" charset="0"/>
                <a:ea typeface="Verdana" panose="020B0604030504040204" pitchFamily="34" charset="0"/>
                <a:cs typeface="Calibri"/>
                <a:sym typeface="Calibri"/>
              </a:rPr>
              <a:t>(p. 14-15)</a:t>
            </a:r>
            <a:endParaRPr sz="2400" dirty="0">
              <a:latin typeface="Verdana" panose="020B0604030504040204" pitchFamily="34" charset="0"/>
              <a:ea typeface="Verdana" panose="020B0604030504040204" pitchFamily="34" charset="0"/>
            </a:endParaRPr>
          </a:p>
        </p:txBody>
      </p:sp>
      <p:sp>
        <p:nvSpPr>
          <p:cNvPr id="162" name="Google Shape;162;p3"/>
          <p:cNvSpPr txBox="1">
            <a:spLocks noGrp="1"/>
          </p:cNvSpPr>
          <p:nvPr>
            <p:ph type="body" idx="2"/>
          </p:nvPr>
        </p:nvSpPr>
        <p:spPr>
          <a:xfrm>
            <a:off x="555303" y="1566934"/>
            <a:ext cx="10998068" cy="6480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fr-CA" b="1" i="0" dirty="0">
                <a:solidFill>
                  <a:schemeClr val="dk1"/>
                </a:solidFill>
                <a:latin typeface="Verdana" panose="020B0604030504040204" pitchFamily="34" charset="0"/>
                <a:ea typeface="Verdana" panose="020B0604030504040204" pitchFamily="34" charset="0"/>
                <a:cs typeface="Calibri"/>
                <a:sym typeface="Calibri"/>
              </a:rPr>
              <a:t>Aupaluk en inuktitut veut dire </a:t>
            </a:r>
            <a:r>
              <a:rPr lang="fr-CA" b="1" dirty="0">
                <a:solidFill>
                  <a:schemeClr val="dk1"/>
                </a:solidFill>
                <a:latin typeface="Verdana" panose="020B0604030504040204" pitchFamily="34" charset="0"/>
                <a:ea typeface="Verdana" panose="020B0604030504040204" pitchFamily="34" charset="0"/>
                <a:cs typeface="Calibri"/>
                <a:sym typeface="Calibri"/>
              </a:rPr>
              <a:t>là où c’est…</a:t>
            </a:r>
            <a:endParaRPr b="1" dirty="0">
              <a:solidFill>
                <a:schemeClr val="dk1"/>
              </a:solidFill>
              <a:latin typeface="Verdana" panose="020B0604030504040204" pitchFamily="34" charset="0"/>
              <a:ea typeface="Verdana" panose="020B0604030504040204" pitchFamily="34" charset="0"/>
              <a:cs typeface="Calibri"/>
              <a:sym typeface="Calibri"/>
            </a:endParaRPr>
          </a:p>
          <a:p>
            <a:pPr marL="0" lvl="0" indent="0" algn="l" rtl="0">
              <a:lnSpc>
                <a:spcPct val="100000"/>
              </a:lnSpc>
              <a:spcBef>
                <a:spcPts val="0"/>
              </a:spcBef>
              <a:spcAft>
                <a:spcPts val="0"/>
              </a:spcAft>
              <a:buClr>
                <a:srgbClr val="595959"/>
              </a:buClr>
              <a:buSzPts val="2400"/>
              <a:buNone/>
            </a:pPr>
            <a:endParaRPr dirty="0"/>
          </a:p>
        </p:txBody>
      </p:sp>
      <p:sp>
        <p:nvSpPr>
          <p:cNvPr id="2" name="ZoneTexte 1">
            <a:extLst>
              <a:ext uri="{FF2B5EF4-FFF2-40B4-BE49-F238E27FC236}">
                <a16:creationId xmlns:a16="http://schemas.microsoft.com/office/drawing/2014/main" id="{9CE5C20F-9E16-C1B9-0922-BA138BD9E8F2}"/>
              </a:ext>
            </a:extLst>
          </p:cNvPr>
          <p:cNvSpPr txBox="1"/>
          <p:nvPr/>
        </p:nvSpPr>
        <p:spPr>
          <a:xfrm>
            <a:off x="695739" y="2544417"/>
            <a:ext cx="9889435" cy="2222660"/>
          </a:xfrm>
          <a:prstGeom prst="rect">
            <a:avLst/>
          </a:prstGeom>
          <a:noFill/>
        </p:spPr>
        <p:txBody>
          <a:bodyPr wrap="square" rtlCol="0">
            <a:spAutoFit/>
          </a:bodyPr>
          <a:lstStyle/>
          <a:p>
            <a:pPr>
              <a:lnSpc>
                <a:spcPct val="114000"/>
              </a:lnSpc>
              <a:spcBef>
                <a:spcPts val="600"/>
              </a:spcBef>
            </a:pPr>
            <a:r>
              <a:rPr lang="fr-CA" sz="2400" dirty="0">
                <a:latin typeface="Verdana" panose="020B0604030504040204" pitchFamily="34" charset="0"/>
                <a:ea typeface="Verdana" panose="020B0604030504040204" pitchFamily="34" charset="0"/>
              </a:rPr>
              <a:t>a. Poilu</a:t>
            </a:r>
          </a:p>
          <a:p>
            <a:pPr>
              <a:lnSpc>
                <a:spcPct val="114000"/>
              </a:lnSpc>
              <a:spcBef>
                <a:spcPts val="600"/>
              </a:spcBef>
            </a:pPr>
            <a:r>
              <a:rPr lang="fr-CA" sz="2400" dirty="0">
                <a:latin typeface="Verdana" panose="020B0604030504040204" pitchFamily="34" charset="0"/>
                <a:ea typeface="Verdana" panose="020B0604030504040204" pitchFamily="34" charset="0"/>
              </a:rPr>
              <a:t>b. Glissant </a:t>
            </a:r>
          </a:p>
          <a:p>
            <a:pPr>
              <a:lnSpc>
                <a:spcPct val="114000"/>
              </a:lnSpc>
              <a:spcBef>
                <a:spcPts val="600"/>
              </a:spcBef>
            </a:pPr>
            <a:r>
              <a:rPr lang="fr-CA" sz="2400" dirty="0">
                <a:latin typeface="Verdana" panose="020B0604030504040204" pitchFamily="34" charset="0"/>
                <a:ea typeface="Verdana" panose="020B0604030504040204" pitchFamily="34" charset="0"/>
              </a:rPr>
              <a:t>c. Rouge</a:t>
            </a:r>
          </a:p>
          <a:p>
            <a:pPr>
              <a:lnSpc>
                <a:spcPct val="114000"/>
              </a:lnSpc>
              <a:spcBef>
                <a:spcPts val="600"/>
              </a:spcBef>
            </a:pPr>
            <a:r>
              <a:rPr lang="fr-CA" sz="2400" dirty="0">
                <a:latin typeface="Verdana" panose="020B0604030504040204" pitchFamily="34" charset="0"/>
                <a:ea typeface="Verdana" panose="020B0604030504040204" pitchFamily="34" charset="0"/>
              </a:rPr>
              <a:t>d. Drôle</a:t>
            </a:r>
          </a:p>
          <a:p>
            <a:endParaRPr lang="fr-CA" dirty="0"/>
          </a:p>
        </p:txBody>
      </p:sp>
      <p:sp>
        <p:nvSpPr>
          <p:cNvPr id="3" name="ZoneTexte 2">
            <a:extLst>
              <a:ext uri="{FF2B5EF4-FFF2-40B4-BE49-F238E27FC236}">
                <a16:creationId xmlns:a16="http://schemas.microsoft.com/office/drawing/2014/main" id="{FE19A66B-725C-2229-19C9-790E9CC1CDE8}"/>
              </a:ext>
            </a:extLst>
          </p:cNvPr>
          <p:cNvSpPr txBox="1"/>
          <p:nvPr/>
        </p:nvSpPr>
        <p:spPr>
          <a:xfrm>
            <a:off x="3786809" y="2628900"/>
            <a:ext cx="7116417" cy="1200329"/>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Le nom signifie </a:t>
            </a:r>
            <a:r>
              <a:rPr lang="fr-CA" sz="2400" i="1" dirty="0">
                <a:latin typeface="Verdana" panose="020B0604030504040204" pitchFamily="34" charset="0"/>
                <a:ea typeface="Verdana" panose="020B0604030504040204" pitchFamily="34" charset="0"/>
              </a:rPr>
              <a:t>là où c’est rouge</a:t>
            </a:r>
            <a:r>
              <a:rPr lang="fr-CA" sz="2400" dirty="0">
                <a:latin typeface="Verdana" panose="020B0604030504040204" pitchFamily="34" charset="0"/>
                <a:ea typeface="Verdana" panose="020B0604030504040204" pitchFamily="34" charset="0"/>
              </a:rPr>
              <a:t>, en raison de la couleur de la terre, très riche </a:t>
            </a:r>
            <a:br>
              <a:rPr lang="fr-CA" sz="2400" dirty="0">
                <a:latin typeface="Verdana" panose="020B0604030504040204" pitchFamily="34" charset="0"/>
                <a:ea typeface="Verdana" panose="020B0604030504040204" pitchFamily="34" charset="0"/>
              </a:rPr>
            </a:br>
            <a:r>
              <a:rPr lang="fr-CA" sz="2400" dirty="0">
                <a:latin typeface="Verdana" panose="020B0604030504040204" pitchFamily="34" charset="0"/>
                <a:ea typeface="Verdana" panose="020B0604030504040204" pitchFamily="34" charset="0"/>
              </a:rPr>
              <a:t>en fer.</a:t>
            </a:r>
          </a:p>
        </p:txBody>
      </p:sp>
      <p:sp>
        <p:nvSpPr>
          <p:cNvPr id="4" name="Rectangle : en biseau 3">
            <a:extLst>
              <a:ext uri="{FF2B5EF4-FFF2-40B4-BE49-F238E27FC236}">
                <a16:creationId xmlns:a16="http://schemas.microsoft.com/office/drawing/2014/main" id="{4C227724-5C4E-8C35-9CDD-2E0EA882B255}"/>
              </a:ext>
            </a:extLst>
          </p:cNvPr>
          <p:cNvSpPr/>
          <p:nvPr/>
        </p:nvSpPr>
        <p:spPr>
          <a:xfrm>
            <a:off x="4858256" y="5955797"/>
            <a:ext cx="1564400" cy="794314"/>
          </a:xfrm>
          <a:prstGeom prst="bevel">
            <a:avLst/>
          </a:prstGeom>
          <a:solidFill>
            <a:srgbClr val="00A1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5" name="Ellipse 4">
            <a:extLst>
              <a:ext uri="{FF2B5EF4-FFF2-40B4-BE49-F238E27FC236}">
                <a16:creationId xmlns:a16="http://schemas.microsoft.com/office/drawing/2014/main" id="{2CCB4DB1-687E-52D4-4340-2CD4462A8F12}"/>
              </a:ext>
            </a:extLst>
          </p:cNvPr>
          <p:cNvSpPr/>
          <p:nvPr/>
        </p:nvSpPr>
        <p:spPr>
          <a:xfrm>
            <a:off x="377687" y="3517953"/>
            <a:ext cx="2322984" cy="558754"/>
          </a:xfrm>
          <a:prstGeom prst="ellipse">
            <a:avLst/>
          </a:prstGeom>
          <a:noFill/>
          <a:ln>
            <a:solidFill>
              <a:srgbClr val="00A1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err="1">
                <a:latin typeface="Verdana" panose="020B0604030504040204" pitchFamily="34" charset="0"/>
                <a:ea typeface="Verdana" panose="020B0604030504040204" pitchFamily="34" charset="0"/>
              </a:rPr>
              <a:t>Kangirsuk</a:t>
            </a:r>
            <a:r>
              <a:rPr lang="en-US" b="1" dirty="0">
                <a:latin typeface="Verdana" panose="020B0604030504040204" pitchFamily="34" charset="0"/>
                <a:ea typeface="Verdana" panose="020B0604030504040204" pitchFamily="34" charset="0"/>
              </a:rPr>
              <a:t> </a:t>
            </a:r>
            <a:r>
              <a:rPr lang="en-US" sz="2400" b="1" dirty="0">
                <a:latin typeface="Verdana" panose="020B0604030504040204" pitchFamily="34" charset="0"/>
                <a:ea typeface="Verdana" panose="020B0604030504040204" pitchFamily="34" charset="0"/>
              </a:rPr>
              <a:t>(p. 16-17)</a:t>
            </a:r>
            <a:endParaRPr sz="2400" b="1" dirty="0">
              <a:latin typeface="Verdana" panose="020B0604030504040204" pitchFamily="34" charset="0"/>
              <a:ea typeface="Verdana" panose="020B0604030504040204" pitchFamily="34" charset="0"/>
            </a:endParaRPr>
          </a:p>
        </p:txBody>
      </p:sp>
      <p:sp>
        <p:nvSpPr>
          <p:cNvPr id="178" name="Google Shape;178;p5"/>
          <p:cNvSpPr txBox="1">
            <a:spLocks noGrp="1"/>
          </p:cNvSpPr>
          <p:nvPr>
            <p:ph type="body" idx="2"/>
          </p:nvPr>
        </p:nvSpPr>
        <p:spPr>
          <a:xfrm>
            <a:off x="655983" y="1716019"/>
            <a:ext cx="10998068" cy="103660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ts val="2400"/>
              <a:buNone/>
            </a:pPr>
            <a:r>
              <a:rPr lang="en-US" b="1" i="0" dirty="0" err="1">
                <a:solidFill>
                  <a:schemeClr val="tx1"/>
                </a:solidFill>
                <a:latin typeface="Verdana" panose="020B0604030504040204" pitchFamily="34" charset="0"/>
                <a:ea typeface="Verdana" panose="020B0604030504040204" pitchFamily="34" charset="0"/>
              </a:rPr>
              <a:t>Vrai</a:t>
            </a:r>
            <a:r>
              <a:rPr lang="en-US" b="1" i="0" dirty="0">
                <a:solidFill>
                  <a:schemeClr val="tx1"/>
                </a:solidFill>
                <a:latin typeface="Verdana" panose="020B0604030504040204" pitchFamily="34" charset="0"/>
                <a:ea typeface="Verdana" panose="020B0604030504040204" pitchFamily="34" charset="0"/>
              </a:rPr>
              <a:t> </a:t>
            </a:r>
            <a:r>
              <a:rPr lang="en-US" b="1" i="0" dirty="0" err="1">
                <a:solidFill>
                  <a:schemeClr val="tx1"/>
                </a:solidFill>
                <a:latin typeface="Verdana" panose="020B0604030504040204" pitchFamily="34" charset="0"/>
                <a:ea typeface="Verdana" panose="020B0604030504040204" pitchFamily="34" charset="0"/>
              </a:rPr>
              <a:t>ou</a:t>
            </a:r>
            <a:r>
              <a:rPr lang="en-US" b="1" i="0" dirty="0">
                <a:solidFill>
                  <a:schemeClr val="tx1"/>
                </a:solidFill>
                <a:latin typeface="Verdana" panose="020B0604030504040204" pitchFamily="34" charset="0"/>
                <a:ea typeface="Verdana" panose="020B0604030504040204" pitchFamily="34" charset="0"/>
              </a:rPr>
              <a:t> faux? Le </a:t>
            </a:r>
            <a:r>
              <a:rPr lang="en-US" b="1" dirty="0">
                <a:solidFill>
                  <a:schemeClr val="tx1"/>
                </a:solidFill>
                <a:latin typeface="Verdana" panose="020B0604030504040204" pitchFamily="34" charset="0"/>
                <a:ea typeface="Verdana" panose="020B0604030504040204" pitchFamily="34" charset="0"/>
              </a:rPr>
              <a:t>qamutik</a:t>
            </a:r>
            <a:r>
              <a:rPr lang="en-US" b="1" i="0" dirty="0">
                <a:solidFill>
                  <a:schemeClr val="tx1"/>
                </a:solidFill>
                <a:latin typeface="Verdana" panose="020B0604030504040204" pitchFamily="34" charset="0"/>
                <a:ea typeface="Verdana" panose="020B0604030504040204" pitchFamily="34" charset="0"/>
              </a:rPr>
              <a:t> </a:t>
            </a:r>
            <a:r>
              <a:rPr lang="en-US" b="1" i="0" dirty="0" err="1">
                <a:solidFill>
                  <a:schemeClr val="tx1"/>
                </a:solidFill>
                <a:latin typeface="Verdana" panose="020B0604030504040204" pitchFamily="34" charset="0"/>
                <a:ea typeface="Verdana" panose="020B0604030504040204" pitchFamily="34" charset="0"/>
              </a:rPr>
              <a:t>est</a:t>
            </a:r>
            <a:r>
              <a:rPr lang="en-US" b="1" i="0" dirty="0">
                <a:solidFill>
                  <a:schemeClr val="tx1"/>
                </a:solidFill>
                <a:latin typeface="Verdana" panose="020B0604030504040204" pitchFamily="34" charset="0"/>
                <a:ea typeface="Verdana" panose="020B0604030504040204" pitchFamily="34" charset="0"/>
              </a:rPr>
              <a:t> un </a:t>
            </a:r>
            <a:r>
              <a:rPr lang="en-US" b="1" i="0" dirty="0" err="1">
                <a:solidFill>
                  <a:schemeClr val="tx1"/>
                </a:solidFill>
                <a:latin typeface="Verdana" panose="020B0604030504040204" pitchFamily="34" charset="0"/>
                <a:ea typeface="Verdana" panose="020B0604030504040204" pitchFamily="34" charset="0"/>
              </a:rPr>
              <a:t>traîneau</a:t>
            </a:r>
            <a:r>
              <a:rPr lang="en-US" b="1" i="0" dirty="0">
                <a:solidFill>
                  <a:schemeClr val="tx1"/>
                </a:solidFill>
                <a:latin typeface="Verdana" panose="020B0604030504040204" pitchFamily="34" charset="0"/>
                <a:ea typeface="Verdana" panose="020B0604030504040204" pitchFamily="34" charset="0"/>
              </a:rPr>
              <a:t> </a:t>
            </a:r>
            <a:r>
              <a:rPr lang="en-US" b="1" i="0" dirty="0" err="1">
                <a:solidFill>
                  <a:schemeClr val="tx1"/>
                </a:solidFill>
                <a:latin typeface="Verdana" panose="020B0604030504040204" pitchFamily="34" charset="0"/>
                <a:ea typeface="Verdana" panose="020B0604030504040204" pitchFamily="34" charset="0"/>
              </a:rPr>
              <a:t>traditionnel</a:t>
            </a:r>
            <a:r>
              <a:rPr lang="en-US" b="1" i="0" dirty="0">
                <a:solidFill>
                  <a:schemeClr val="tx1"/>
                </a:solidFill>
                <a:latin typeface="Verdana" panose="020B0604030504040204" pitchFamily="34" charset="0"/>
                <a:ea typeface="Verdana" panose="020B0604030504040204" pitchFamily="34" charset="0"/>
              </a:rPr>
              <a:t> </a:t>
            </a:r>
            <a:r>
              <a:rPr lang="en-US" b="1" i="0" dirty="0" err="1">
                <a:solidFill>
                  <a:schemeClr val="tx1"/>
                </a:solidFill>
                <a:latin typeface="Verdana" panose="020B0604030504040204" pitchFamily="34" charset="0"/>
                <a:ea typeface="Verdana" panose="020B0604030504040204" pitchFamily="34" charset="0"/>
              </a:rPr>
              <a:t>tiré</a:t>
            </a:r>
            <a:r>
              <a:rPr lang="en-US" b="1" i="0" dirty="0">
                <a:solidFill>
                  <a:schemeClr val="tx1"/>
                </a:solidFill>
                <a:latin typeface="Verdana" panose="020B0604030504040204" pitchFamily="34" charset="0"/>
                <a:ea typeface="Verdana" panose="020B0604030504040204" pitchFamily="34" charset="0"/>
              </a:rPr>
              <a:t> par des </a:t>
            </a:r>
            <a:r>
              <a:rPr lang="en-US" b="1" i="0" dirty="0" err="1">
                <a:solidFill>
                  <a:schemeClr val="tx1"/>
                </a:solidFill>
                <a:latin typeface="Verdana" panose="020B0604030504040204" pitchFamily="34" charset="0"/>
                <a:ea typeface="Verdana" panose="020B0604030504040204" pitchFamily="34" charset="0"/>
              </a:rPr>
              <a:t>chiens</a:t>
            </a:r>
            <a:r>
              <a:rPr lang="en-US" b="1" i="0" dirty="0">
                <a:solidFill>
                  <a:schemeClr val="tx1"/>
                </a:solidFill>
                <a:latin typeface="Verdana" panose="020B0604030504040204" pitchFamily="34" charset="0"/>
                <a:ea typeface="Verdana" panose="020B0604030504040204" pitchFamily="34" charset="0"/>
              </a:rPr>
              <a:t> </a:t>
            </a:r>
            <a:r>
              <a:rPr lang="en-US" b="1" i="0" dirty="0" err="1">
                <a:solidFill>
                  <a:schemeClr val="tx1"/>
                </a:solidFill>
                <a:latin typeface="Verdana" panose="020B0604030504040204" pitchFamily="34" charset="0"/>
                <a:ea typeface="Verdana" panose="020B0604030504040204" pitchFamily="34" charset="0"/>
              </a:rPr>
              <a:t>ou</a:t>
            </a:r>
            <a:r>
              <a:rPr lang="en-US" b="1" i="0" dirty="0">
                <a:solidFill>
                  <a:schemeClr val="tx1"/>
                </a:solidFill>
                <a:latin typeface="Verdana" panose="020B0604030504040204" pitchFamily="34" charset="0"/>
                <a:ea typeface="Verdana" panose="020B0604030504040204" pitchFamily="34" charset="0"/>
              </a:rPr>
              <a:t> par </a:t>
            </a:r>
            <a:r>
              <a:rPr lang="en-US" b="1" i="0" dirty="0" err="1">
                <a:solidFill>
                  <a:schemeClr val="tx1"/>
                </a:solidFill>
                <a:latin typeface="Verdana" panose="020B0604030504040204" pitchFamily="34" charset="0"/>
                <a:ea typeface="Verdana" panose="020B0604030504040204" pitchFamily="34" charset="0"/>
              </a:rPr>
              <a:t>une</a:t>
            </a:r>
            <a:r>
              <a:rPr lang="en-US" b="1" i="0" dirty="0">
                <a:solidFill>
                  <a:schemeClr val="tx1"/>
                </a:solidFill>
                <a:latin typeface="Verdana" panose="020B0604030504040204" pitchFamily="34" charset="0"/>
                <a:ea typeface="Verdana" panose="020B0604030504040204" pitchFamily="34" charset="0"/>
              </a:rPr>
              <a:t> </a:t>
            </a:r>
            <a:r>
              <a:rPr lang="en-US" b="1" i="0" dirty="0" err="1">
                <a:solidFill>
                  <a:schemeClr val="tx1"/>
                </a:solidFill>
                <a:latin typeface="Verdana" panose="020B0604030504040204" pitchFamily="34" charset="0"/>
                <a:ea typeface="Verdana" panose="020B0604030504040204" pitchFamily="34" charset="0"/>
              </a:rPr>
              <a:t>motoneige</a:t>
            </a:r>
            <a:r>
              <a:rPr lang="en-US" b="1" i="0" dirty="0">
                <a:solidFill>
                  <a:schemeClr val="tx1"/>
                </a:solidFill>
                <a:latin typeface="Verdana" panose="020B0604030504040204" pitchFamily="34" charset="0"/>
                <a:ea typeface="Verdana" panose="020B0604030504040204" pitchFamily="34" charset="0"/>
              </a:rPr>
              <a:t>.</a:t>
            </a:r>
            <a:endParaRPr b="1" i="0" dirty="0">
              <a:solidFill>
                <a:schemeClr val="tx1"/>
              </a:solidFill>
              <a:latin typeface="Verdana" panose="020B0604030504040204" pitchFamily="34" charset="0"/>
              <a:ea typeface="Verdana" panose="020B0604030504040204" pitchFamily="34" charset="0"/>
            </a:endParaRPr>
          </a:p>
        </p:txBody>
      </p:sp>
      <p:sp>
        <p:nvSpPr>
          <p:cNvPr id="2" name="ZoneTexte 1">
            <a:extLst>
              <a:ext uri="{FF2B5EF4-FFF2-40B4-BE49-F238E27FC236}">
                <a16:creationId xmlns:a16="http://schemas.microsoft.com/office/drawing/2014/main" id="{08C08746-117C-575E-4F4F-1849E1E27ABF}"/>
              </a:ext>
            </a:extLst>
          </p:cNvPr>
          <p:cNvSpPr txBox="1"/>
          <p:nvPr/>
        </p:nvSpPr>
        <p:spPr>
          <a:xfrm>
            <a:off x="655983" y="3110948"/>
            <a:ext cx="9939130" cy="1200329"/>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Vrai. Chez les Inuit, le chien a longtemps été un moyen de transport et de survie afin d’affronter le froid et de parcourir de grandes distances.</a:t>
            </a:r>
          </a:p>
        </p:txBody>
      </p:sp>
      <p:sp>
        <p:nvSpPr>
          <p:cNvPr id="3" name="Rectangle : en biseau 2">
            <a:extLst>
              <a:ext uri="{FF2B5EF4-FFF2-40B4-BE49-F238E27FC236}">
                <a16:creationId xmlns:a16="http://schemas.microsoft.com/office/drawing/2014/main" id="{D5FF9F8B-A3D5-C25D-DB54-00415CF3B434}"/>
              </a:ext>
            </a:extLst>
          </p:cNvPr>
          <p:cNvSpPr/>
          <p:nvPr/>
        </p:nvSpPr>
        <p:spPr>
          <a:xfrm>
            <a:off x="4788604" y="5862356"/>
            <a:ext cx="1934308" cy="832338"/>
          </a:xfrm>
          <a:prstGeom prst="bevel">
            <a:avLst/>
          </a:prstGeom>
          <a:solidFill>
            <a:srgbClr val="5223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34818C-5A03-A05C-3969-93EB43EBE570}"/>
              </a:ext>
            </a:extLst>
          </p:cNvPr>
          <p:cNvSpPr>
            <a:spLocks noGrp="1"/>
          </p:cNvSpPr>
          <p:nvPr>
            <p:ph type="title"/>
          </p:nvPr>
        </p:nvSpPr>
        <p:spPr/>
        <p:txBody>
          <a:bodyPr/>
          <a:lstStyle/>
          <a:p>
            <a:r>
              <a:rPr lang="fr-CA" b="1" dirty="0">
                <a:latin typeface="Verdana" panose="020B0604030504040204" pitchFamily="34" charset="0"/>
                <a:ea typeface="Verdana" panose="020B0604030504040204" pitchFamily="34" charset="0"/>
              </a:rPr>
              <a:t>L’île </a:t>
            </a:r>
            <a:r>
              <a:rPr lang="fr-CA" b="1" dirty="0" err="1">
                <a:latin typeface="Verdana" panose="020B0604030504040204" pitchFamily="34" charset="0"/>
                <a:ea typeface="Verdana" panose="020B0604030504040204" pitchFamily="34" charset="0"/>
              </a:rPr>
              <a:t>Akpatok</a:t>
            </a:r>
            <a:r>
              <a:rPr lang="fr-CA" b="1" dirty="0">
                <a:latin typeface="Verdana" panose="020B0604030504040204" pitchFamily="34" charset="0"/>
                <a:ea typeface="Verdana" panose="020B0604030504040204" pitchFamily="34" charset="0"/>
              </a:rPr>
              <a:t> </a:t>
            </a:r>
            <a:r>
              <a:rPr lang="fr-CA" sz="2400" b="1" dirty="0">
                <a:latin typeface="Verdana" panose="020B0604030504040204" pitchFamily="34" charset="0"/>
                <a:ea typeface="Verdana" panose="020B0604030504040204" pitchFamily="34" charset="0"/>
              </a:rPr>
              <a:t>(p. 18-19)</a:t>
            </a:r>
          </a:p>
        </p:txBody>
      </p:sp>
      <p:sp>
        <p:nvSpPr>
          <p:cNvPr id="3" name="Espace réservé du texte 2">
            <a:extLst>
              <a:ext uri="{FF2B5EF4-FFF2-40B4-BE49-F238E27FC236}">
                <a16:creationId xmlns:a16="http://schemas.microsoft.com/office/drawing/2014/main" id="{A2832BFB-C8E8-097B-94A3-9B7C891EE321}"/>
              </a:ext>
            </a:extLst>
          </p:cNvPr>
          <p:cNvSpPr>
            <a:spLocks noGrp="1"/>
          </p:cNvSpPr>
          <p:nvPr>
            <p:ph type="body" idx="1"/>
          </p:nvPr>
        </p:nvSpPr>
        <p:spPr>
          <a:xfrm>
            <a:off x="555303" y="2647371"/>
            <a:ext cx="11064743" cy="2557174"/>
          </a:xfrm>
        </p:spPr>
        <p:txBody>
          <a:bodyPr>
            <a:normAutofit/>
          </a:bodyPr>
          <a:lstStyle/>
          <a:p>
            <a:pPr marL="88900" indent="0">
              <a:buNone/>
            </a:pPr>
            <a:endParaRPr lang="fr-CA" sz="2400" dirty="0">
              <a:latin typeface="Verdana" panose="020B0604030504040204" pitchFamily="34" charset="0"/>
              <a:ea typeface="Verdana" panose="020B0604030504040204" pitchFamily="34" charset="0"/>
            </a:endParaRPr>
          </a:p>
          <a:p>
            <a:pPr marL="88900" indent="0">
              <a:lnSpc>
                <a:spcPct val="114000"/>
              </a:lnSpc>
              <a:buNone/>
            </a:pPr>
            <a:r>
              <a:rPr lang="fr-CA" sz="2400" dirty="0">
                <a:latin typeface="Verdana" panose="020B0604030504040204" pitchFamily="34" charset="0"/>
                <a:ea typeface="Verdana" panose="020B0604030504040204" pitchFamily="34" charset="0"/>
              </a:rPr>
              <a:t>a. Un oiseau</a:t>
            </a:r>
          </a:p>
          <a:p>
            <a:pPr marL="88900" indent="0">
              <a:lnSpc>
                <a:spcPct val="114000"/>
              </a:lnSpc>
              <a:buNone/>
            </a:pPr>
            <a:r>
              <a:rPr lang="fr-CA" sz="2400" dirty="0">
                <a:latin typeface="Verdana" panose="020B0604030504040204" pitchFamily="34" charset="0"/>
                <a:ea typeface="Verdana" panose="020B0604030504040204" pitchFamily="34" charset="0"/>
              </a:rPr>
              <a:t>b. Une herbe</a:t>
            </a:r>
          </a:p>
          <a:p>
            <a:pPr marL="88900" indent="0">
              <a:lnSpc>
                <a:spcPct val="114000"/>
              </a:lnSpc>
              <a:buNone/>
            </a:pPr>
            <a:r>
              <a:rPr lang="fr-CA" sz="2400" dirty="0">
                <a:latin typeface="Verdana" panose="020B0604030504040204" pitchFamily="34" charset="0"/>
                <a:ea typeface="Verdana" panose="020B0604030504040204" pitchFamily="34" charset="0"/>
              </a:rPr>
              <a:t>c. Une pierre précieuse</a:t>
            </a:r>
          </a:p>
          <a:p>
            <a:pPr marL="88900" indent="0">
              <a:lnSpc>
                <a:spcPct val="114000"/>
              </a:lnSpc>
              <a:buNone/>
            </a:pPr>
            <a:r>
              <a:rPr lang="fr-CA" sz="2400" dirty="0">
                <a:latin typeface="Verdana" panose="020B0604030504040204" pitchFamily="34" charset="0"/>
                <a:ea typeface="Verdana" panose="020B0604030504040204" pitchFamily="34" charset="0"/>
              </a:rPr>
              <a:t>d. Un reptile</a:t>
            </a:r>
          </a:p>
        </p:txBody>
      </p:sp>
      <p:sp>
        <p:nvSpPr>
          <p:cNvPr id="4" name="Espace réservé du texte 3">
            <a:extLst>
              <a:ext uri="{FF2B5EF4-FFF2-40B4-BE49-F238E27FC236}">
                <a16:creationId xmlns:a16="http://schemas.microsoft.com/office/drawing/2014/main" id="{705EFB5D-B9C8-D275-36B1-79ED8853482D}"/>
              </a:ext>
            </a:extLst>
          </p:cNvPr>
          <p:cNvSpPr>
            <a:spLocks noGrp="1"/>
          </p:cNvSpPr>
          <p:nvPr>
            <p:ph type="body" idx="2"/>
          </p:nvPr>
        </p:nvSpPr>
        <p:spPr>
          <a:xfrm>
            <a:off x="488628" y="1678335"/>
            <a:ext cx="10998068" cy="1253708"/>
          </a:xfrm>
        </p:spPr>
        <p:txBody>
          <a:bodyPr>
            <a:normAutofit/>
          </a:bodyPr>
          <a:lstStyle/>
          <a:p>
            <a:pPr marL="88900" indent="0"/>
            <a:r>
              <a:rPr lang="fr-CA" b="1" i="0" dirty="0">
                <a:solidFill>
                  <a:schemeClr val="tx1"/>
                </a:solidFill>
                <a:latin typeface="Verdana" panose="020B0604030504040204" pitchFamily="34" charset="0"/>
                <a:ea typeface="Verdana" panose="020B0604030504040204" pitchFamily="34" charset="0"/>
              </a:rPr>
              <a:t>L’île porte ce nom grâce aux guillemots (</a:t>
            </a:r>
            <a:r>
              <a:rPr lang="fr-CA" b="1" dirty="0" err="1">
                <a:solidFill>
                  <a:schemeClr val="tx1"/>
                </a:solidFill>
                <a:latin typeface="Verdana" panose="020B0604030504040204" pitchFamily="34" charset="0"/>
                <a:ea typeface="Verdana" panose="020B0604030504040204" pitchFamily="34" charset="0"/>
              </a:rPr>
              <a:t>akpat</a:t>
            </a:r>
            <a:r>
              <a:rPr lang="fr-CA" b="1" i="0" dirty="0">
                <a:solidFill>
                  <a:schemeClr val="tx1"/>
                </a:solidFill>
                <a:latin typeface="Verdana" panose="020B0604030504040204" pitchFamily="34" charset="0"/>
                <a:ea typeface="Verdana" panose="020B0604030504040204" pitchFamily="34" charset="0"/>
              </a:rPr>
              <a:t> en inuktitut). Qu’est-ce qu’un guillemot?</a:t>
            </a:r>
          </a:p>
        </p:txBody>
      </p:sp>
      <p:sp>
        <p:nvSpPr>
          <p:cNvPr id="5" name="ZoneTexte 4">
            <a:extLst>
              <a:ext uri="{FF2B5EF4-FFF2-40B4-BE49-F238E27FC236}">
                <a16:creationId xmlns:a16="http://schemas.microsoft.com/office/drawing/2014/main" id="{9B41D505-28D9-8250-D6C1-C78F7B5D6593}"/>
              </a:ext>
            </a:extLst>
          </p:cNvPr>
          <p:cNvSpPr txBox="1"/>
          <p:nvPr/>
        </p:nvSpPr>
        <p:spPr>
          <a:xfrm>
            <a:off x="5337313" y="3110325"/>
            <a:ext cx="5913782" cy="1200329"/>
          </a:xfrm>
          <a:prstGeom prst="rect">
            <a:avLst/>
          </a:prstGeom>
          <a:noFill/>
        </p:spPr>
        <p:txBody>
          <a:bodyPr wrap="square" rtlCol="0">
            <a:spAutoFit/>
          </a:bodyPr>
          <a:lstStyle/>
          <a:p>
            <a:r>
              <a:rPr lang="fr-CA" sz="2400" dirty="0">
                <a:latin typeface="Verdana" panose="020B0604030504040204" pitchFamily="34" charset="0"/>
                <a:ea typeface="Verdana" panose="020B0604030504040204" pitchFamily="34" charset="0"/>
              </a:rPr>
              <a:t>Un guillemot est un oiseau. En fait, c’est un oiseau marin qui fait d’étonnants plongeons.</a:t>
            </a:r>
          </a:p>
        </p:txBody>
      </p:sp>
      <p:sp>
        <p:nvSpPr>
          <p:cNvPr id="6" name="Rectangle : en biseau 5">
            <a:extLst>
              <a:ext uri="{FF2B5EF4-FFF2-40B4-BE49-F238E27FC236}">
                <a16:creationId xmlns:a16="http://schemas.microsoft.com/office/drawing/2014/main" id="{D7FDB050-CA36-914C-0575-0864F59E55EB}"/>
              </a:ext>
            </a:extLst>
          </p:cNvPr>
          <p:cNvSpPr/>
          <p:nvPr/>
        </p:nvSpPr>
        <p:spPr>
          <a:xfrm>
            <a:off x="4973558" y="5945164"/>
            <a:ext cx="1564400" cy="794314"/>
          </a:xfrm>
          <a:prstGeom prst="bevel">
            <a:avLst/>
          </a:prstGeom>
          <a:solidFill>
            <a:srgbClr val="00B2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7" name="Ellipse 6">
            <a:extLst>
              <a:ext uri="{FF2B5EF4-FFF2-40B4-BE49-F238E27FC236}">
                <a16:creationId xmlns:a16="http://schemas.microsoft.com/office/drawing/2014/main" id="{CE800BD3-A9B9-B88C-E9FC-D20ED6948665}"/>
              </a:ext>
            </a:extLst>
          </p:cNvPr>
          <p:cNvSpPr/>
          <p:nvPr/>
        </p:nvSpPr>
        <p:spPr>
          <a:xfrm>
            <a:off x="176611" y="3025186"/>
            <a:ext cx="3418243" cy="632863"/>
          </a:xfrm>
          <a:prstGeom prst="ellipse">
            <a:avLst/>
          </a:prstGeom>
          <a:noFill/>
          <a:ln>
            <a:solidFill>
              <a:srgbClr val="00B2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a:p>
        </p:txBody>
      </p:sp>
    </p:spTree>
    <p:extLst>
      <p:ext uri="{BB962C8B-B14F-4D97-AF65-F5344CB8AC3E}">
        <p14:creationId xmlns:p14="http://schemas.microsoft.com/office/powerpoint/2010/main" val="368350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555303" y="334081"/>
            <a:ext cx="10998068" cy="93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200"/>
              <a:buFont typeface="Arial"/>
              <a:buNone/>
            </a:pPr>
            <a:r>
              <a:rPr lang="en-US" b="1" dirty="0" err="1">
                <a:latin typeface="Verdana" panose="020B0604030504040204" pitchFamily="34" charset="0"/>
                <a:ea typeface="Verdana" panose="020B0604030504040204" pitchFamily="34" charset="0"/>
              </a:rPr>
              <a:t>Quaqtaq</a:t>
            </a:r>
            <a:r>
              <a:rPr lang="en-US" b="1" dirty="0">
                <a:latin typeface="Verdana" panose="020B0604030504040204" pitchFamily="34" charset="0"/>
                <a:ea typeface="Verdana" panose="020B0604030504040204" pitchFamily="34" charset="0"/>
              </a:rPr>
              <a:t> </a:t>
            </a:r>
            <a:r>
              <a:rPr lang="en-US" sz="2400" b="1" dirty="0">
                <a:latin typeface="Verdana" panose="020B0604030504040204" pitchFamily="34" charset="0"/>
                <a:ea typeface="Verdana" panose="020B0604030504040204" pitchFamily="34" charset="0"/>
              </a:rPr>
              <a:t>(p. 20-21)</a:t>
            </a:r>
            <a:endParaRPr sz="2400" b="1"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9A0ABBE1-C430-803E-82C0-59380AD079ED}"/>
              </a:ext>
            </a:extLst>
          </p:cNvPr>
          <p:cNvSpPr txBox="1"/>
          <p:nvPr/>
        </p:nvSpPr>
        <p:spPr>
          <a:xfrm>
            <a:off x="555303" y="1664836"/>
            <a:ext cx="10725150" cy="461665"/>
          </a:xfrm>
          <a:prstGeom prst="rect">
            <a:avLst/>
          </a:prstGeom>
          <a:noFill/>
        </p:spPr>
        <p:txBody>
          <a:bodyPr wrap="square" rtlCol="0">
            <a:spAutoFit/>
          </a:bodyPr>
          <a:lstStyle/>
          <a:p>
            <a:r>
              <a:rPr lang="fr-CA" sz="2400" b="1" dirty="0">
                <a:latin typeface="Verdana" panose="020B0604030504040204" pitchFamily="34" charset="0"/>
                <a:ea typeface="Verdana" panose="020B0604030504040204" pitchFamily="34" charset="0"/>
              </a:rPr>
              <a:t>À quoi servent les </a:t>
            </a:r>
            <a:r>
              <a:rPr lang="fr-CA" sz="2400" b="1" i="1" dirty="0" err="1">
                <a:latin typeface="Verdana" panose="020B0604030504040204" pitchFamily="34" charset="0"/>
                <a:ea typeface="Verdana" panose="020B0604030504040204" pitchFamily="34" charset="0"/>
              </a:rPr>
              <a:t>iggaak</a:t>
            </a:r>
            <a:r>
              <a:rPr lang="fr-CA" sz="2400" b="1" dirty="0">
                <a:latin typeface="Verdana" panose="020B0604030504040204" pitchFamily="34" charset="0"/>
                <a:ea typeface="Verdana" panose="020B0604030504040204" pitchFamily="34" charset="0"/>
              </a:rPr>
              <a:t>?</a:t>
            </a:r>
          </a:p>
        </p:txBody>
      </p:sp>
      <p:sp>
        <p:nvSpPr>
          <p:cNvPr id="4" name="ZoneTexte 3">
            <a:extLst>
              <a:ext uri="{FF2B5EF4-FFF2-40B4-BE49-F238E27FC236}">
                <a16:creationId xmlns:a16="http://schemas.microsoft.com/office/drawing/2014/main" id="{9587569B-1FE9-097A-BB3F-3B8E8F897400}"/>
              </a:ext>
            </a:extLst>
          </p:cNvPr>
          <p:cNvSpPr txBox="1"/>
          <p:nvPr/>
        </p:nvSpPr>
        <p:spPr>
          <a:xfrm>
            <a:off x="555303" y="2459302"/>
            <a:ext cx="9239250" cy="2059795"/>
          </a:xfrm>
          <a:prstGeom prst="rect">
            <a:avLst/>
          </a:prstGeom>
          <a:noFill/>
        </p:spPr>
        <p:txBody>
          <a:bodyPr wrap="square" rtlCol="0">
            <a:spAutoFit/>
          </a:bodyPr>
          <a:lstStyle/>
          <a:p>
            <a:pPr>
              <a:lnSpc>
                <a:spcPct val="150000"/>
              </a:lnSpc>
            </a:pPr>
            <a:r>
              <a:rPr lang="fr-CA" sz="2200" dirty="0">
                <a:latin typeface="Verdana" panose="020B0604030504040204" pitchFamily="34" charset="0"/>
                <a:ea typeface="Verdana" panose="020B0604030504040204" pitchFamily="34" charset="0"/>
              </a:rPr>
              <a:t>a. À donner du style</a:t>
            </a:r>
          </a:p>
          <a:p>
            <a:pPr>
              <a:lnSpc>
                <a:spcPct val="150000"/>
              </a:lnSpc>
            </a:pPr>
            <a:r>
              <a:rPr lang="fr-CA" sz="2200" dirty="0">
                <a:latin typeface="Verdana" panose="020B0604030504040204" pitchFamily="34" charset="0"/>
                <a:ea typeface="Verdana" panose="020B0604030504040204" pitchFamily="34" charset="0"/>
              </a:rPr>
              <a:t>b. À protéger les yeux des rayons ultraviolets du soleil</a:t>
            </a:r>
          </a:p>
          <a:p>
            <a:pPr>
              <a:lnSpc>
                <a:spcPct val="150000"/>
              </a:lnSpc>
            </a:pPr>
            <a:r>
              <a:rPr lang="fr-CA" sz="2200" dirty="0">
                <a:latin typeface="Verdana" panose="020B0604030504040204" pitchFamily="34" charset="0"/>
                <a:ea typeface="Verdana" panose="020B0604030504040204" pitchFamily="34" charset="0"/>
              </a:rPr>
              <a:t>c. À passer incognito</a:t>
            </a:r>
          </a:p>
          <a:p>
            <a:pPr>
              <a:lnSpc>
                <a:spcPct val="150000"/>
              </a:lnSpc>
            </a:pPr>
            <a:r>
              <a:rPr lang="fr-CA" sz="2200" dirty="0">
                <a:latin typeface="Verdana" panose="020B0604030504040204" pitchFamily="34" charset="0"/>
                <a:ea typeface="Verdana" panose="020B0604030504040204" pitchFamily="34" charset="0"/>
              </a:rPr>
              <a:t>d. À empêcher la neige de tomber dans les yeux</a:t>
            </a:r>
            <a:endParaRPr lang="fr-CA" sz="2200" dirty="0"/>
          </a:p>
        </p:txBody>
      </p:sp>
      <p:sp>
        <p:nvSpPr>
          <p:cNvPr id="2" name="ZoneTexte 1">
            <a:extLst>
              <a:ext uri="{FF2B5EF4-FFF2-40B4-BE49-F238E27FC236}">
                <a16:creationId xmlns:a16="http://schemas.microsoft.com/office/drawing/2014/main" id="{2346DB3A-B708-2928-024D-98F1DA4036C8}"/>
              </a:ext>
            </a:extLst>
          </p:cNvPr>
          <p:cNvSpPr txBox="1"/>
          <p:nvPr/>
        </p:nvSpPr>
        <p:spPr>
          <a:xfrm>
            <a:off x="555303" y="4731500"/>
            <a:ext cx="10998068" cy="1107996"/>
          </a:xfrm>
          <a:prstGeom prst="rect">
            <a:avLst/>
          </a:prstGeom>
          <a:noFill/>
        </p:spPr>
        <p:txBody>
          <a:bodyPr wrap="square" rtlCol="0">
            <a:spAutoFit/>
          </a:bodyPr>
          <a:lstStyle/>
          <a:p>
            <a:r>
              <a:rPr lang="fr-CA" sz="2200" dirty="0">
                <a:latin typeface="Verdana" panose="020B0604030504040204" pitchFamily="34" charset="0"/>
                <a:ea typeface="Verdana" panose="020B0604030504040204" pitchFamily="34" charset="0"/>
              </a:rPr>
              <a:t>Les Inuit fabriquaient des lunettes de neige pour protéger leurs yeux des rayons ultraviolets. Les </a:t>
            </a:r>
            <a:r>
              <a:rPr lang="fr-CA" sz="2200" i="1" dirty="0" err="1">
                <a:latin typeface="Verdana" panose="020B0604030504040204" pitchFamily="34" charset="0"/>
                <a:ea typeface="Verdana" panose="020B0604030504040204" pitchFamily="34" charset="0"/>
              </a:rPr>
              <a:t>iggaak</a:t>
            </a:r>
            <a:r>
              <a:rPr lang="fr-CA" sz="2200" i="1" dirty="0">
                <a:latin typeface="Verdana" panose="020B0604030504040204" pitchFamily="34" charset="0"/>
                <a:ea typeface="Verdana" panose="020B0604030504040204" pitchFamily="34" charset="0"/>
              </a:rPr>
              <a:t> </a:t>
            </a:r>
            <a:r>
              <a:rPr lang="fr-CA" sz="2200" dirty="0">
                <a:latin typeface="Verdana" panose="020B0604030504040204" pitchFamily="34" charset="0"/>
                <a:ea typeface="Verdana" panose="020B0604030504040204" pitchFamily="34" charset="0"/>
              </a:rPr>
              <a:t>sont faits de bois flotté, d’os, d’ivoire ou de bois de caribou.</a:t>
            </a:r>
          </a:p>
        </p:txBody>
      </p:sp>
      <p:sp>
        <p:nvSpPr>
          <p:cNvPr id="5" name="Rectangle : en biseau 4">
            <a:extLst>
              <a:ext uri="{FF2B5EF4-FFF2-40B4-BE49-F238E27FC236}">
                <a16:creationId xmlns:a16="http://schemas.microsoft.com/office/drawing/2014/main" id="{A157E0F3-992C-C42A-96DD-32F95991DBC8}"/>
              </a:ext>
            </a:extLst>
          </p:cNvPr>
          <p:cNvSpPr/>
          <p:nvPr/>
        </p:nvSpPr>
        <p:spPr>
          <a:xfrm>
            <a:off x="9524293" y="5945164"/>
            <a:ext cx="1564400" cy="794314"/>
          </a:xfrm>
          <a:prstGeom prst="bevel">
            <a:avLst/>
          </a:prstGeom>
          <a:solidFill>
            <a:srgbClr val="E21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CA" sz="2000" dirty="0">
                <a:latin typeface="Verdana" panose="020B0604030504040204" pitchFamily="34" charset="0"/>
                <a:ea typeface="Verdana" panose="020B0604030504040204" pitchFamily="34" charset="0"/>
              </a:rPr>
              <a:t>Réponse</a:t>
            </a:r>
          </a:p>
        </p:txBody>
      </p:sp>
      <p:sp>
        <p:nvSpPr>
          <p:cNvPr id="6" name="Ellipse 5">
            <a:extLst>
              <a:ext uri="{FF2B5EF4-FFF2-40B4-BE49-F238E27FC236}">
                <a16:creationId xmlns:a16="http://schemas.microsoft.com/office/drawing/2014/main" id="{C26A08D5-B916-E52B-01C1-AFFC17305FBB}"/>
              </a:ext>
            </a:extLst>
          </p:cNvPr>
          <p:cNvSpPr/>
          <p:nvPr/>
        </p:nvSpPr>
        <p:spPr>
          <a:xfrm>
            <a:off x="95694" y="2945219"/>
            <a:ext cx="8973879" cy="684467"/>
          </a:xfrm>
          <a:prstGeom prst="ellipse">
            <a:avLst/>
          </a:prstGeom>
          <a:noFill/>
          <a:ln>
            <a:solidFill>
              <a:srgbClr val="E21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fr-CA"/>
          </a:p>
        </p:txBody>
      </p:sp>
    </p:spTree>
    <p:extLst>
      <p:ext uri="{BB962C8B-B14F-4D97-AF65-F5344CB8AC3E}">
        <p14:creationId xmlns:p14="http://schemas.microsoft.com/office/powerpoint/2010/main" val="2207535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2" grpId="0"/>
      <p:bldP spid="6" grpId="0" animBg="1"/>
    </p:bldLst>
  </p:timing>
</p:sld>
</file>

<file path=ppt/theme/theme1.xml><?xml version="1.0" encoding="utf-8"?>
<a:theme xmlns:a="http://schemas.openxmlformats.org/drawingml/2006/main" name="TDSRC_EN+FR_PPT_Template_-_2019">
  <a:themeElements>
    <a:clrScheme name="TD Summer Reading ">
      <a:dk1>
        <a:srgbClr val="000000"/>
      </a:dk1>
      <a:lt1>
        <a:srgbClr val="FFFFFF"/>
      </a:lt1>
      <a:dk2>
        <a:srgbClr val="44546A"/>
      </a:dk2>
      <a:lt2>
        <a:srgbClr val="E7E6E6"/>
      </a:lt2>
      <a:accent1>
        <a:srgbClr val="07B0AB"/>
      </a:accent1>
      <a:accent2>
        <a:srgbClr val="00A1DE"/>
      </a:accent2>
      <a:accent3>
        <a:srgbClr val="522398"/>
      </a:accent3>
      <a:accent4>
        <a:srgbClr val="E21776"/>
      </a:accent4>
      <a:accent5>
        <a:srgbClr val="A9CFEA"/>
      </a:accent5>
      <a:accent6>
        <a:srgbClr val="A6D4DA"/>
      </a:accent6>
      <a:hlink>
        <a:srgbClr val="B8B0C8"/>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LApprovalStatus xmlns="509fa49c-bf39-4146-8099-a1ea96a1344b" xsi:nil="true"/>
    <BLApprovers xmlns="509fa49c-bf39-4146-8099-a1ea96a1344b" xsi:nil="true"/>
    <BLApprovalHistory xmlns="509fa49c-bf39-4146-8099-a1ea96a1344b" xsi:nil="true"/>
    <BLApprovalDate xmlns="509fa49c-bf39-4146-8099-a1ea96a1344b" xsi:nil="true"/>
    <TaxCatchAllLabel xmlns="509fa49c-bf39-4146-8099-a1ea96a1344b" xsi:nil="true"/>
    <lcf76f155ced4ddcb4097134ff3c332f xmlns="ee178d08-19a6-4d2a-ae1d-66366c83c159">
      <Terms xmlns="http://schemas.microsoft.com/office/infopath/2007/PartnerControls"/>
    </lcf76f155ced4ddcb4097134ff3c332f>
    <BLEmailDate xmlns="509fa49c-bf39-4146-8099-a1ea96a1344b" xsi:nil="true"/>
    <BLMeetingEndDate xmlns="509fa49c-bf39-4146-8099-a1ea96a1344b" xsi:nil="true"/>
    <BLEmailTo xmlns="509fa49c-bf39-4146-8099-a1ea96a1344b" xsi:nil="true"/>
    <BLEmailOriginalSubject xmlns="509fa49c-bf39-4146-8099-a1ea96a1344b" xsi:nil="true"/>
    <Document_x0020_category xmlns="5ad4cd23-59eb-4c34-b3f1-282348f8780a" xsi:nil="true"/>
    <BLCloseDate xmlns="509fa49c-bf39-4146-8099-a1ea96a1344b" xsi:nil="true"/>
    <f490f05073464b5396116846099003f3 xmlns="509fa49c-bf39-4146-8099-a1ea96a1344b">
      <Terms xmlns="http://schemas.microsoft.com/office/infopath/2007/PartnerControls"/>
    </f490f05073464b5396116846099003f3>
    <TaxCatchAll xmlns="509fa49c-bf39-4146-8099-a1ea96a1344b">
      <Value>1</Value>
    </TaxCatchAll>
    <BLEmailSubject xmlns="509fa49c-bf39-4146-8099-a1ea96a1344b" xsi:nil="true"/>
    <e5abe9fe8bfb409693465bcfc1153acc xmlns="509fa49c-bf39-4146-8099-a1ea96a1344b">
      <Terms xmlns="http://schemas.microsoft.com/office/infopath/2007/PartnerControls">
        <TermInfo xmlns="http://schemas.microsoft.com/office/infopath/2007/PartnerControls">
          <TermName xmlns="http://schemas.microsoft.com/office/infopath/2007/PartnerControls">2023-2024</TermName>
          <TermId xmlns="http://schemas.microsoft.com/office/infopath/2007/PartnerControls">d54d77a3-3b20-4e3a-998a-23427892d504</TermId>
        </TermInfo>
      </Terms>
    </e5abe9fe8bfb409693465bcfc1153acc>
    <BLEmailHasAttachments xmlns="509fa49c-bf39-4146-8099-a1ea96a1344b">false</BLEmailHasAttachments>
    <BLEmailReceived xmlns="509fa49c-bf39-4146-8099-a1ea96a1344b" xsi:nil="true"/>
    <f8ac8c1a1dd248e69d0dd1e520257064 xmlns="509fa49c-bf39-4146-8099-a1ea96a1344b">
      <Terms xmlns="http://schemas.microsoft.com/office/infopath/2007/PartnerControls"/>
    </f8ac8c1a1dd248e69d0dd1e520257064>
    <BLEmailConversation-Topic xmlns="509fa49c-bf39-4146-8099-a1ea96a1344b" xsi:nil="true"/>
    <BLEmailFrom xmlns="509fa49c-bf39-4146-8099-a1ea96a1344b" xsi:nil="true"/>
    <_dlc_DocId xmlns="5ad4cd23-59eb-4c34-b3f1-282348f8780a">LAC4ACC26-454600724-40164</_dlc_DocId>
    <_dlc_DocIdUrl xmlns="5ad4cd23-59eb-4c34-b3f1-282348f8780a">
      <Url>https://145gc.sharepoint.com/sites/LAC4ACC26/_layouts/15/DocIdRedir.aspx?ID=LAC4ACC26-454600724-40164</Url>
      <Description>LAC4ACC26-454600724-40164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Basic Document" ma:contentTypeID="0x0101005CD70EF5A78ECF45BC6619473738756C00A3A18F2AE45EA348B89086BE376DC478" ma:contentTypeVersion="23" ma:contentTypeDescription="" ma:contentTypeScope="" ma:versionID="b1cb1975b17eb7960e805d665b54f8a3">
  <xsd:schema xmlns:xsd="http://www.w3.org/2001/XMLSchema" xmlns:xs="http://www.w3.org/2001/XMLSchema" xmlns:p="http://schemas.microsoft.com/office/2006/metadata/properties" xmlns:ns2="5ad4cd23-59eb-4c34-b3f1-282348f8780a" xmlns:ns3="509fa49c-bf39-4146-8099-a1ea96a1344b" xmlns:ns4="ee178d08-19a6-4d2a-ae1d-66366c83c159" targetNamespace="http://schemas.microsoft.com/office/2006/metadata/properties" ma:root="true" ma:fieldsID="8b210ba64baa3391e4a6d351b667d817" ns2:_="" ns3:_="" ns4:_="">
    <xsd:import namespace="5ad4cd23-59eb-4c34-b3f1-282348f8780a"/>
    <xsd:import namespace="509fa49c-bf39-4146-8099-a1ea96a1344b"/>
    <xsd:import namespace="ee178d08-19a6-4d2a-ae1d-66366c83c159"/>
    <xsd:element name="properties">
      <xsd:complexType>
        <xsd:sequence>
          <xsd:element name="documentManagement">
            <xsd:complexType>
              <xsd:all>
                <xsd:element ref="ns2:Document_x0020_category" minOccurs="0"/>
                <xsd:element ref="ns3:BLCloseDate" minOccurs="0"/>
                <xsd:element ref="ns3:f490f05073464b5396116846099003f3" minOccurs="0"/>
                <xsd:element ref="ns3:TaxCatchAll" minOccurs="0"/>
                <xsd:element ref="ns3:TaxCatchAllLabel" minOccurs="0"/>
                <xsd:element ref="ns3:e5abe9fe8bfb409693465bcfc1153acc" minOccurs="0"/>
                <xsd:element ref="ns3:BLEmailDate" minOccurs="0"/>
                <xsd:element ref="ns3:BLEmailTo" minOccurs="0"/>
                <xsd:element ref="ns3:BLEmailHasAttachments" minOccurs="0"/>
                <xsd:element ref="ns3:BLEmailConversation-Topic" minOccurs="0"/>
                <xsd:element ref="ns3:BLEmailOriginalSubject" minOccurs="0"/>
                <xsd:element ref="ns3:BLEmailReceived" minOccurs="0"/>
                <xsd:element ref="ns3:BLEmailFrom" minOccurs="0"/>
                <xsd:element ref="ns3:BLEmailSubject" minOccurs="0"/>
                <xsd:element ref="ns3:BLApprovalDate" minOccurs="0"/>
                <xsd:element ref="ns3:BLApprovalHistory" minOccurs="0"/>
                <xsd:element ref="ns3:BLApprovalStatus" minOccurs="0"/>
                <xsd:element ref="ns3:BLApprovers" minOccurs="0"/>
                <xsd:element ref="ns3:BLMeetingEndDate" minOccurs="0"/>
                <xsd:element ref="ns3:f8ac8c1a1dd248e69d0dd1e520257064" minOccurs="0"/>
                <xsd:element ref="ns4:MediaServiceMetadata" minOccurs="0"/>
                <xsd:element ref="ns4:MediaServiceFastMetadata" minOccurs="0"/>
                <xsd:element ref="ns4:MediaServiceSearchProperties" minOccurs="0"/>
                <xsd:element ref="ns4:MediaServiceObjectDetectorVersions" minOccurs="0"/>
                <xsd:element ref="ns2:_dlc_DocId" minOccurs="0"/>
                <xsd:element ref="ns2:_dlc_DocIdUrl" minOccurs="0"/>
                <xsd:element ref="ns2:_dlc_DocIdPersistId" minOccurs="0"/>
                <xsd:element ref="ns4:lcf76f155ced4ddcb4097134ff3c332f" minOccurs="0"/>
                <xsd:element ref="ns4:MediaServiceDateTaken" minOccurs="0"/>
                <xsd:element ref="ns4:MediaServiceOCR"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4cd23-59eb-4c34-b3f1-282348f8780a" elementFormDefault="qualified">
    <xsd:import namespace="http://schemas.microsoft.com/office/2006/documentManagement/types"/>
    <xsd:import namespace="http://schemas.microsoft.com/office/infopath/2007/PartnerControls"/>
    <xsd:element name="Document_x0020_category" ma:index="2" nillable="true" ma:displayName="Document category" ma:list="{7c965fa6-d183-4fd1-87a0-b248445cab95}" ma:internalName="Document_x0020_category" ma:showField="Title" ma:web="5ad4cd23-59eb-4c34-b3f1-282348f8780a">
      <xsd:simpleType>
        <xsd:restriction base="dms:Lookup"/>
      </xsd:simpleType>
    </xsd:element>
    <xsd:element name="_dlc_DocId" ma:index="35" nillable="true" ma:displayName="Document ID Value" ma:description="The value of the document ID assigned to this item." ma:indexed="true" ma:internalName="_dlc_DocId" ma:readOnly="true">
      <xsd:simpleType>
        <xsd:restriction base="dms:Text"/>
      </xsd:simpleType>
    </xsd:element>
    <xsd:element name="_dlc_DocIdUrl" ma:index="3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09fa49c-bf39-4146-8099-a1ea96a1344b" elementFormDefault="qualified">
    <xsd:import namespace="http://schemas.microsoft.com/office/2006/documentManagement/types"/>
    <xsd:import namespace="http://schemas.microsoft.com/office/infopath/2007/PartnerControls"/>
    <xsd:element name="BLCloseDate" ma:index="7" nillable="true" ma:displayName="Closed Date" ma:format="DateOnly" ma:hidden="true" ma:internalName="BLCloseDate">
      <xsd:simpleType>
        <xsd:restriction base="dms:DateTime"/>
      </xsd:simpleType>
    </xsd:element>
    <xsd:element name="f490f05073464b5396116846099003f3" ma:index="8" nillable="true" ma:taxonomy="true" ma:internalName="f490f05073464b5396116846099003f3" ma:taxonomyFieldName="BLLanguage" ma:displayName="Document Language" ma:fieldId="{f490f050-7346-4b53-9611-6846099003f3}" ma:sspId="ed58957e-5b74-404b-9ea4-d2185250fe0c" ma:termSetId="a1d44c5c-25d7-4aed-a8e1-067d18da1299"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17fa93f-fe8a-434c-8739-c2cdd63a5354}" ma:internalName="TaxCatchAll" ma:readOnly="false" ma:showField="CatchAllData" ma:web="5ad4cd23-59eb-4c34-b3f1-282348f8780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17fa93f-fe8a-434c-8739-c2cdd63a5354}" ma:internalName="TaxCatchAllLabel" ma:readOnly="false" ma:showField="CatchAllDataLabel" ma:web="5ad4cd23-59eb-4c34-b3f1-282348f8780a">
      <xsd:complexType>
        <xsd:complexContent>
          <xsd:extension base="dms:MultiChoiceLookup">
            <xsd:sequence>
              <xsd:element name="Value" type="dms:Lookup" maxOccurs="unbounded" minOccurs="0" nillable="true"/>
            </xsd:sequence>
          </xsd:extension>
        </xsd:complexContent>
      </xsd:complexType>
    </xsd:element>
    <xsd:element name="e5abe9fe8bfb409693465bcfc1153acc" ma:index="12" nillable="true" ma:taxonomy="true" ma:internalName="e5abe9fe8bfb409693465bcfc1153acc" ma:taxonomyFieldName="BLFiscalYear" ma:displayName="Fiscal Year" ma:default="1;#2023-2024|d54d77a3-3b20-4e3a-998a-23427892d504" ma:fieldId="{e5abe9fe-8bfb-4096-9346-5bcfc1153acc}" ma:sspId="ed58957e-5b74-404b-9ea4-d2185250fe0c" ma:termSetId="1ca932fc-c3f7-4a3d-a173-40956325ef88" ma:anchorId="00000000-0000-0000-0000-000000000000" ma:open="false" ma:isKeyword="false">
      <xsd:complexType>
        <xsd:sequence>
          <xsd:element ref="pc:Terms" minOccurs="0" maxOccurs="1"/>
        </xsd:sequence>
      </xsd:complexType>
    </xsd:element>
    <xsd:element name="BLEmailDate" ma:index="14" nillable="true" ma:displayName="EmailDate" ma:format="DateOnly" ma:hidden="true" ma:internalName="BLEmailDate">
      <xsd:simpleType>
        <xsd:restriction base="dms:DateTime"/>
      </xsd:simpleType>
    </xsd:element>
    <xsd:element name="BLEmailTo" ma:index="15" nillable="true" ma:displayName="EmailTo" ma:hidden="true" ma:internalName="BLEmailTo">
      <xsd:simpleType>
        <xsd:restriction base="dms:Note"/>
      </xsd:simpleType>
    </xsd:element>
    <xsd:element name="BLEmailHasAttachments" ma:index="16" nillable="true" ma:displayName="EmailHasAttachments" ma:default="0" ma:hidden="true" ma:internalName="BLEmailHasAttachments">
      <xsd:simpleType>
        <xsd:restriction base="dms:Boolean"/>
      </xsd:simpleType>
    </xsd:element>
    <xsd:element name="BLEmailConversation-Topic" ma:index="17" nillable="true" ma:displayName="EmailConversation-Topic" ma:hidden="true" ma:internalName="BLEmailConversation_x002d_Topic">
      <xsd:simpleType>
        <xsd:restriction base="dms:Text">
          <xsd:maxLength value="255"/>
        </xsd:restriction>
      </xsd:simpleType>
    </xsd:element>
    <xsd:element name="BLEmailOriginalSubject" ma:index="18" nillable="true" ma:displayName="EmailOriginalSubject" ma:hidden="true" ma:internalName="BLEmailOriginalSubject">
      <xsd:simpleType>
        <xsd:restriction base="dms:Text">
          <xsd:maxLength value="255"/>
        </xsd:restriction>
      </xsd:simpleType>
    </xsd:element>
    <xsd:element name="BLEmailReceived" ma:index="19" nillable="true" ma:displayName="EmailReceived" ma:hidden="true" ma:internalName="BLEmailReceived">
      <xsd:simpleType>
        <xsd:restriction base="dms:Text">
          <xsd:maxLength value="255"/>
        </xsd:restriction>
      </xsd:simpleType>
    </xsd:element>
    <xsd:element name="BLEmailFrom" ma:index="20" nillable="true" ma:displayName="EmailFrom" ma:hidden="true" ma:internalName="BLEmailFrom">
      <xsd:simpleType>
        <xsd:restriction base="dms:Text">
          <xsd:maxLength value="255"/>
        </xsd:restriction>
      </xsd:simpleType>
    </xsd:element>
    <xsd:element name="BLEmailSubject" ma:index="21" nillable="true" ma:displayName="EmailSubject" ma:hidden="true" ma:internalName="BLEmailSubject">
      <xsd:simpleType>
        <xsd:restriction base="dms:Text">
          <xsd:maxLength value="255"/>
        </xsd:restriction>
      </xsd:simpleType>
    </xsd:element>
    <xsd:element name="BLApprovalDate" ma:index="22" nillable="true" ma:displayName="Review-Approval Date" ma:format="DateOnly" ma:hidden="true" ma:internalName="BLApprovalDate">
      <xsd:simpleType>
        <xsd:restriction base="dms:DateTime"/>
      </xsd:simpleType>
    </xsd:element>
    <xsd:element name="BLApprovalHistory" ma:index="23" nillable="true" ma:displayName="Review-Approval History" ma:hidden="true" ma:internalName="BLApprovalHistory">
      <xsd:simpleType>
        <xsd:restriction base="dms:Note"/>
      </xsd:simpleType>
    </xsd:element>
    <xsd:element name="BLApprovalStatus" ma:index="24" nillable="true" ma:displayName="Review-Approval Status" ma:hidden="true" ma:internalName="BLApprovalStatus">
      <xsd:simpleType>
        <xsd:restriction base="dms:Text">
          <xsd:maxLength value="255"/>
        </xsd:restriction>
      </xsd:simpleType>
    </xsd:element>
    <xsd:element name="BLApprovers" ma:index="25" nillable="true" ma:displayName="Reviewer-Approver" ma:hidden="true" ma:internalName="BLApprovers">
      <xsd:simpleType>
        <xsd:restriction base="dms:Text">
          <xsd:maxLength value="255"/>
        </xsd:restriction>
      </xsd:simpleType>
    </xsd:element>
    <xsd:element name="BLMeetingEndDate" ma:index="26" nillable="true" ma:displayName="Meeting Date" ma:format="DateOnly" ma:hidden="true" ma:internalName="BLMeetingEndDate">
      <xsd:simpleType>
        <xsd:restriction base="dms:DateTime"/>
      </xsd:simpleType>
    </xsd:element>
    <xsd:element name="f8ac8c1a1dd248e69d0dd1e520257064" ma:index="27" nillable="true" ma:taxonomy="true" ma:internalName="f8ac8c1a1dd248e69d0dd1e520257064" ma:taxonomyFieldName="LAC_x0020_Buildings" ma:displayName="LAC Buildings" ma:default="" ma:fieldId="{f8ac8c1a-1dd2-48e6-9d0d-d1e520257064}" ma:taxonomyMulti="true" ma:sspId="ed58957e-5b74-404b-9ea4-d2185250fe0c" ma:termSetId="a51fa265-099b-4cb9-8634-c3e6b21c0dd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178d08-19a6-4d2a-ae1d-66366c83c159"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ed58957e-5b74-404b-9ea4-d2185250fe0c" ma:termSetId="09814cd3-568e-fe90-9814-8d621ff8fb84" ma:anchorId="fba54fb3-c3e1-fe81-a776-ca4b69148c4d" ma:open="true" ma:isKeyword="false">
      <xsd:complexType>
        <xsd:sequence>
          <xsd:element ref="pc:Terms" minOccurs="0" maxOccurs="1"/>
        </xsd:sequence>
      </xsd:complexType>
    </xsd:element>
    <xsd:element name="MediaServiceDateTaken" ma:index="40" nillable="true" ma:displayName="MediaServiceDateTaken" ma:hidden="true" ma:indexed="true" ma:internalName="MediaServiceDateTaken"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MediaServiceGenerationTime" ma:index="42" nillable="true" ma:displayName="MediaServiceGenerationTime" ma:hidden="true" ma:internalName="MediaServiceGenerationTime" ma:readOnly="true">
      <xsd:simpleType>
        <xsd:restriction base="dms:Text"/>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LengthInSeconds" ma:index="44" nillable="true" ma:displayName="MediaLengthInSeconds" ma:hidden="true" ma:internalName="MediaLengthInSeconds" ma:readOnly="true">
      <xsd:simpleType>
        <xsd:restriction base="dms:Unknown"/>
      </xsd:simpleType>
    </xsd:element>
    <xsd:element name="MediaServiceLocation" ma:index="4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ed58957e-5b74-404b-9ea4-d2185250fe0c" ContentTypeId="0x0101005CD70EF5A78ECF45BC6619473738756C" PreviousValue="false"/>
</file>

<file path=customXml/itemProps1.xml><?xml version="1.0" encoding="utf-8"?>
<ds:datastoreItem xmlns:ds="http://schemas.openxmlformats.org/officeDocument/2006/customXml" ds:itemID="{DD12DEB8-C565-4DD8-A5FE-D0C7B299E40E}">
  <ds:schemaRefs>
    <ds:schemaRef ds:uri="http://schemas.microsoft.com/sharepoint/events"/>
  </ds:schemaRefs>
</ds:datastoreItem>
</file>

<file path=customXml/itemProps2.xml><?xml version="1.0" encoding="utf-8"?>
<ds:datastoreItem xmlns:ds="http://schemas.openxmlformats.org/officeDocument/2006/customXml" ds:itemID="{0FC55AE6-D03C-463F-AE09-169C2D19B1B0}">
  <ds:schemaRefs>
    <ds:schemaRef ds:uri="http://schemas.microsoft.com/sharepoint/v3/contenttype/forms"/>
  </ds:schemaRefs>
</ds:datastoreItem>
</file>

<file path=customXml/itemProps3.xml><?xml version="1.0" encoding="utf-8"?>
<ds:datastoreItem xmlns:ds="http://schemas.openxmlformats.org/officeDocument/2006/customXml" ds:itemID="{8786BC95-852E-45FB-B7BE-3DFF6E27B0EC}">
  <ds:schemaRefs>
    <ds:schemaRef ds:uri="http://purl.org/dc/elements/1.1/"/>
    <ds:schemaRef ds:uri="http://purl.org/dc/terms/"/>
    <ds:schemaRef ds:uri="ac5d1785-27ef-4a5d-a175-25b009aed00f"/>
    <ds:schemaRef ds:uri="http://schemas.microsoft.com/office/2006/metadata/properties"/>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de22d9e6-8a98-4823-941d-63c351f7f7e2"/>
    <ds:schemaRef ds:uri="588dd58b-c235-4de7-be6d-a821336e58b0"/>
    <ds:schemaRef ds:uri="509fa49c-bf39-4146-8099-a1ea96a1344b"/>
    <ds:schemaRef ds:uri="ee178d08-19a6-4d2a-ae1d-66366c83c159"/>
    <ds:schemaRef ds:uri="5ad4cd23-59eb-4c34-b3f1-282348f8780a"/>
  </ds:schemaRefs>
</ds:datastoreItem>
</file>

<file path=customXml/itemProps4.xml><?xml version="1.0" encoding="utf-8"?>
<ds:datastoreItem xmlns:ds="http://schemas.openxmlformats.org/officeDocument/2006/customXml" ds:itemID="{9E91544B-9230-4B34-BD01-346A04953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d4cd23-59eb-4c34-b3f1-282348f8780a"/>
    <ds:schemaRef ds:uri="509fa49c-bf39-4146-8099-a1ea96a1344b"/>
    <ds:schemaRef ds:uri="ee178d08-19a6-4d2a-ae1d-66366c83c1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7448E8A-9724-411B-BA62-0C5D01DDBAC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6332</TotalTime>
  <Words>1424</Words>
  <Application>Microsoft Office PowerPoint</Application>
  <PresentationFormat>Grand écran</PresentationFormat>
  <Paragraphs>184</Paragraphs>
  <Slides>21</Slides>
  <Notes>20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Verdana</vt:lpstr>
      <vt:lpstr>TDSRC_EN+FR_PPT_Template_-_2019</vt:lpstr>
      <vt:lpstr>Direction Nunavik</vt:lpstr>
      <vt:lpstr>Nunavik (p. 6-7)</vt:lpstr>
      <vt:lpstr>Kangiqsualujjuaq (p. 8-9)</vt:lpstr>
      <vt:lpstr>Kuujjuaq (p. 10-11)</vt:lpstr>
      <vt:lpstr>Tasiujaq (p. 12-13)</vt:lpstr>
      <vt:lpstr>Aupaluk (p. 14-15)</vt:lpstr>
      <vt:lpstr>Kangirsuk (p. 16-17)</vt:lpstr>
      <vt:lpstr>L’île Akpatok (p. 18-19)</vt:lpstr>
      <vt:lpstr>Quaqtaq (p. 20-21)</vt:lpstr>
      <vt:lpstr>Le blizzard (p. 22-23)</vt:lpstr>
      <vt:lpstr>Kangiqsujuaq (p. 24-25)</vt:lpstr>
      <vt:lpstr>Salluit (p. 26-27)</vt:lpstr>
      <vt:lpstr>Ivujivik (p. 28-29)</vt:lpstr>
      <vt:lpstr>Akulivik (p. 30-31)</vt:lpstr>
      <vt:lpstr>Puvirnituq (p. 32-33)</vt:lpstr>
      <vt:lpstr>Inukjuak (p. 34-35)</vt:lpstr>
      <vt:lpstr>Umiujaq (p. 36-37)</vt:lpstr>
      <vt:lpstr>Kuujjuaraapik (p. 38-39)</vt:lpstr>
      <vt:lpstr>Cherche et trouve</vt:lpstr>
      <vt:lpstr>De l’inuktitut au français</vt:lpstr>
      <vt:lpstr>De l’inuktitut au français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Topping</dc:creator>
  <cp:lastModifiedBy>Morin, Carolan (BAC/LAC) (elle-la / she-her)</cp:lastModifiedBy>
  <cp:revision>118</cp:revision>
  <dcterms:created xsi:type="dcterms:W3CDTF">2019-02-06T19:00:10Z</dcterms:created>
  <dcterms:modified xsi:type="dcterms:W3CDTF">2025-01-16T16:45:05Z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06f4807-c869-4f8c-8171-a98e99757573_Enabled">
    <vt:lpwstr>true</vt:lpwstr>
  </property>
  <property fmtid="{D5CDD505-2E9C-101B-9397-08002B2CF9AE}" pid="3" name="MSIP_Label_a06f4807-c869-4f8c-8171-a98e99757573_SetDate">
    <vt:lpwstr>2024-11-04T17:22:17Z</vt:lpwstr>
  </property>
  <property fmtid="{D5CDD505-2E9C-101B-9397-08002B2CF9AE}" pid="4" name="MSIP_Label_a06f4807-c869-4f8c-8171-a98e99757573_Method">
    <vt:lpwstr>Standard</vt:lpwstr>
  </property>
  <property fmtid="{D5CDD505-2E9C-101B-9397-08002B2CF9AE}" pid="5" name="MSIP_Label_a06f4807-c869-4f8c-8171-a98e99757573_Name">
    <vt:lpwstr>UNCLASSIFIED</vt:lpwstr>
  </property>
  <property fmtid="{D5CDD505-2E9C-101B-9397-08002B2CF9AE}" pid="6" name="MSIP_Label_a06f4807-c869-4f8c-8171-a98e99757573_SiteId">
    <vt:lpwstr>098ab454-2808-4984-b40d-04d49415677b</vt:lpwstr>
  </property>
  <property fmtid="{D5CDD505-2E9C-101B-9397-08002B2CF9AE}" pid="7" name="MSIP_Label_a06f4807-c869-4f8c-8171-a98e99757573_ActionId">
    <vt:lpwstr>0f97704c-2d7e-41d0-ace8-e435b1ff013f</vt:lpwstr>
  </property>
  <property fmtid="{D5CDD505-2E9C-101B-9397-08002B2CF9AE}" pid="8" name="MSIP_Label_a06f4807-c869-4f8c-8171-a98e99757573_ContentBits">
    <vt:lpwstr>0</vt:lpwstr>
  </property>
  <property fmtid="{D5CDD505-2E9C-101B-9397-08002B2CF9AE}" pid="9" name="ContentTypeId">
    <vt:lpwstr>0x0101005CD70EF5A78ECF45BC6619473738756C00A3A18F2AE45EA348B89086BE376DC478</vt:lpwstr>
  </property>
  <property fmtid="{D5CDD505-2E9C-101B-9397-08002B2CF9AE}" pid="10" name="_dlc_DocIdItemGuid">
    <vt:lpwstr>802fec04-80bc-4fa7-b2e0-b9fd9a4661a8</vt:lpwstr>
  </property>
  <property fmtid="{D5CDD505-2E9C-101B-9397-08002B2CF9AE}" pid="11" name="BLFiscalYear">
    <vt:lpwstr>1;#2023-2024|d54d77a3-3b20-4e3a-998a-23427892d504</vt:lpwstr>
  </property>
  <property fmtid="{D5CDD505-2E9C-101B-9397-08002B2CF9AE}" pid="12" name="MediaServiceImageTags">
    <vt:lpwstr/>
  </property>
  <property fmtid="{D5CDD505-2E9C-101B-9397-08002B2CF9AE}" pid="13" name="LAC Buildings">
    <vt:lpwstr/>
  </property>
  <property fmtid="{D5CDD505-2E9C-101B-9397-08002B2CF9AE}" pid="14" name="BLLanguage">
    <vt:lpwstr/>
  </property>
  <property fmtid="{D5CDD505-2E9C-101B-9397-08002B2CF9AE}" pid="15" name="LAC_x0020_Buildings">
    <vt:lpwstr/>
  </property>
</Properties>
</file>